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9"/>
  </p:notesMasterIdLst>
  <p:handoutMasterIdLst>
    <p:handoutMasterId r:id="rId20"/>
  </p:handoutMasterIdLst>
  <p:sldIdLst>
    <p:sldId id="1040" r:id="rId5"/>
    <p:sldId id="1043" r:id="rId6"/>
    <p:sldId id="988" r:id="rId7"/>
    <p:sldId id="1041" r:id="rId8"/>
    <p:sldId id="1042" r:id="rId9"/>
    <p:sldId id="1027" r:id="rId10"/>
    <p:sldId id="1012" r:id="rId11"/>
    <p:sldId id="1003" r:id="rId12"/>
    <p:sldId id="1044" r:id="rId13"/>
    <p:sldId id="1025" r:id="rId14"/>
    <p:sldId id="1026" r:id="rId15"/>
    <p:sldId id="1045" r:id="rId16"/>
    <p:sldId id="1046" r:id="rId17"/>
    <p:sldId id="1031" r:id="rId18"/>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p:defaultTextStyle>
  <p:extLst>
    <p:ext uri="{521415D9-36F7-43E2-AB2F-B90AF26B5E84}">
      <p14:sectionLst xmlns:p14="http://schemas.microsoft.com/office/powerpoint/2010/main">
        <p14:section name="Default Section" id="{57DA789A-602C-4EE7-9352-281319F86192}">
          <p14:sldIdLst/>
        </p14:section>
        <p14:section name="Untitled Section" id="{15EDBC30-B056-48B0-9359-29364DE23520}">
          <p14:sldIdLst>
            <p14:sldId id="1040"/>
            <p14:sldId id="1043"/>
            <p14:sldId id="988"/>
            <p14:sldId id="1041"/>
            <p14:sldId id="1042"/>
            <p14:sldId id="1027"/>
            <p14:sldId id="1012"/>
            <p14:sldId id="1003"/>
            <p14:sldId id="1044"/>
            <p14:sldId id="1025"/>
            <p14:sldId id="1026"/>
            <p14:sldId id="1045"/>
            <p14:sldId id="1046"/>
            <p14:sldId id="1031"/>
          </p14:sldIdLst>
        </p14:section>
      </p14:sectionLst>
    </p:ext>
    <p:ext uri="{EFAFB233-063F-42B5-8137-9DF3F51BA10A}">
      <p15:sldGuideLst xmlns:p15="http://schemas.microsoft.com/office/powerpoint/2012/main">
        <p15:guide id="1" orient="horz" pos="1545">
          <p15:clr>
            <a:srgbClr val="A4A3A4"/>
          </p15:clr>
        </p15:guide>
        <p15:guide id="2" pos="2785">
          <p15:clr>
            <a:srgbClr val="A4A3A4"/>
          </p15:clr>
        </p15:guide>
        <p15:guide id="3" pos="3015">
          <p15:clr>
            <a:srgbClr val="A4A3A4"/>
          </p15:clr>
        </p15:guide>
        <p15:guide id="4" pos="6129">
          <p15:clr>
            <a:srgbClr val="A4A3A4"/>
          </p15:clr>
        </p15:guide>
        <p15:guide id="5" pos="428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8892"/>
    <a:srgbClr val="196269"/>
    <a:srgbClr val="24A9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717" autoAdjust="0"/>
  </p:normalViewPr>
  <p:slideViewPr>
    <p:cSldViewPr snapToGrid="0" snapToObjects="1">
      <p:cViewPr varScale="1">
        <p:scale>
          <a:sx n="85" d="100"/>
          <a:sy n="85" d="100"/>
        </p:scale>
        <p:origin x="456" y="134"/>
      </p:cViewPr>
      <p:guideLst>
        <p:guide orient="horz" pos="1545"/>
        <p:guide pos="2785"/>
        <p:guide pos="3015"/>
        <p:guide pos="6129"/>
        <p:guide pos="4281"/>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87AD4A5-4CD7-49A6-B8BD-04A3A5B404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E3B3F0F3-3C6B-41E9-B72C-0D020D0A00F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C580F9-643F-450D-BDD0-42596EBCB023}" type="datetimeFigureOut">
              <a:rPr lang="en-AU" smtClean="0"/>
              <a:t>7/05/2025</a:t>
            </a:fld>
            <a:endParaRPr lang="en-AU"/>
          </a:p>
        </p:txBody>
      </p:sp>
      <p:sp>
        <p:nvSpPr>
          <p:cNvPr id="4" name="Footer Placeholder 3">
            <a:extLst>
              <a:ext uri="{FF2B5EF4-FFF2-40B4-BE49-F238E27FC236}">
                <a16:creationId xmlns:a16="http://schemas.microsoft.com/office/drawing/2014/main" id="{36FEE19A-F6E9-417F-9A68-3F6B7906FA2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Tree>
    <p:extLst>
      <p:ext uri="{BB962C8B-B14F-4D97-AF65-F5344CB8AC3E}">
        <p14:creationId xmlns:p14="http://schemas.microsoft.com/office/powerpoint/2010/main" val="185657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1143000" y="685800"/>
            <a:ext cx="4572000" cy="3429000"/>
          </a:xfrm>
          <a:prstGeom prst="rect">
            <a:avLst/>
          </a:prstGeom>
        </p:spPr>
        <p:txBody>
          <a:bodyPr/>
          <a:lstStyle/>
          <a:p>
            <a:endParaRPr/>
          </a:p>
        </p:txBody>
      </p:sp>
      <p:sp>
        <p:nvSpPr>
          <p:cNvPr id="164" name="Shape 16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95138764"/>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35104888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ntent with Caption">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E078F2C2-FA6C-4329-855B-01BB7A246BD2}"/>
              </a:ext>
            </a:extLst>
          </p:cNvPr>
          <p:cNvSpPr txBox="1">
            <a:spLocks noGrp="1"/>
          </p:cNvSpPr>
          <p:nvPr>
            <p:ph type="sldNum" sz="quarter" idx="2"/>
          </p:nvPr>
        </p:nvSpPr>
        <p:spPr>
          <a:xfrm>
            <a:off x="11833094" y="6485985"/>
            <a:ext cx="258623" cy="248303"/>
          </a:xfrm>
          <a:prstGeom prst="rect">
            <a:avLst/>
          </a:prstGeom>
        </p:spPr>
        <p:txBody>
          <a:bodyPr/>
          <a:lstStyle/>
          <a:p>
            <a:fld id="{86CB4B4D-7CA3-9044-876B-883B54F8677D}" type="slidenum">
              <a:t>‹#›</a:t>
            </a:fld>
            <a:endParaRPr dirty="0"/>
          </a:p>
        </p:txBody>
      </p:sp>
      <p:pic>
        <p:nvPicPr>
          <p:cNvPr id="8" name="Picture 7" descr="NIIM-Green-Logo-Website-Logo-261px.png">
            <a:extLst>
              <a:ext uri="{FF2B5EF4-FFF2-40B4-BE49-F238E27FC236}">
                <a16:creationId xmlns:a16="http://schemas.microsoft.com/office/drawing/2014/main" id="{A51F19E3-A7CF-49A4-91C6-47442BFDB2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0465" y="5933297"/>
            <a:ext cx="1368665" cy="550674"/>
          </a:xfrm>
          <a:prstGeom prst="rect">
            <a:avLst/>
          </a:prstGeom>
        </p:spPr>
      </p:pic>
      <p:sp>
        <p:nvSpPr>
          <p:cNvPr id="9" name="Ellipse 69">
            <a:extLst>
              <a:ext uri="{FF2B5EF4-FFF2-40B4-BE49-F238E27FC236}">
                <a16:creationId xmlns:a16="http://schemas.microsoft.com/office/drawing/2014/main" id="{FB215020-5B13-4CDE-B2F2-4E5CCAA3D949}"/>
              </a:ext>
            </a:extLst>
          </p:cNvPr>
          <p:cNvSpPr/>
          <p:nvPr userDrawn="1"/>
        </p:nvSpPr>
        <p:spPr bwMode="gray">
          <a:xfrm>
            <a:off x="3766965" y="-1462259"/>
            <a:ext cx="486000" cy="254493"/>
          </a:xfrm>
          <a:prstGeom prst="ellipse">
            <a:avLst/>
          </a:prstGeom>
          <a:solidFill>
            <a:srgbClr val="2E8571"/>
          </a:solidFill>
          <a:ln w="12700">
            <a:solidFill>
              <a:srgbClr val="2E8571"/>
            </a:solidFill>
            <a:round/>
            <a:headEnd/>
            <a:tailEnd/>
          </a:ln>
          <a:effectLst>
            <a:outerShdw blurRad="50800" dist="38100" dir="5400000" algn="t" rotWithShape="0">
              <a:prstClr val="black">
                <a:alpha val="40000"/>
              </a:prstClr>
            </a:outerShdw>
          </a:effectLst>
        </p:spPr>
        <p:txBody>
          <a:bodyPr lIns="0" tIns="0" rIns="0" bIns="0" rtlCol="0" anchor="ctr"/>
          <a:lstStyle/>
          <a:p>
            <a:pPr algn="ctr"/>
            <a:r>
              <a:rPr lang="en-US" sz="3200" b="1" noProof="1">
                <a:solidFill>
                  <a:schemeClr val="accent5">
                    <a:lumMod val="50000"/>
                  </a:schemeClr>
                </a:solidFill>
                <a:effectLst>
                  <a:innerShdw blurRad="63500" dist="50800" dir="16200000">
                    <a:prstClr val="black">
                      <a:alpha val="50000"/>
                    </a:prstClr>
                  </a:innerShdw>
                </a:effectLst>
                <a:latin typeface="Century Gothic"/>
                <a:cs typeface="Century Gothic"/>
              </a:rPr>
              <a:t>1</a:t>
            </a:r>
          </a:p>
        </p:txBody>
      </p:sp>
      <p:pic>
        <p:nvPicPr>
          <p:cNvPr id="11" name="Picture 10">
            <a:extLst>
              <a:ext uri="{FF2B5EF4-FFF2-40B4-BE49-F238E27FC236}">
                <a16:creationId xmlns:a16="http://schemas.microsoft.com/office/drawing/2014/main" id="{96FBB76E-A4D2-47F7-8353-CBB913ED2BA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199888"/>
            <a:ext cx="4285488" cy="1658112"/>
          </a:xfrm>
          <a:prstGeom prst="rect">
            <a:avLst/>
          </a:prstGeom>
        </p:spPr>
      </p:pic>
      <p:pic>
        <p:nvPicPr>
          <p:cNvPr id="12" name="Picture 11">
            <a:extLst>
              <a:ext uri="{FF2B5EF4-FFF2-40B4-BE49-F238E27FC236}">
                <a16:creationId xmlns:a16="http://schemas.microsoft.com/office/drawing/2014/main" id="{B9DD2E1F-6ED7-468A-AD9B-FFFFEA0E79A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9273"/>
          <a:stretch/>
        </p:blipFill>
        <p:spPr>
          <a:xfrm>
            <a:off x="9960864" y="0"/>
            <a:ext cx="2231136" cy="5058922"/>
          </a:xfrm>
          <a:prstGeom prst="rect">
            <a:avLst/>
          </a:prstGeom>
        </p:spPr>
      </p:pic>
      <p:sp>
        <p:nvSpPr>
          <p:cNvPr id="3" name="Text Placeholder 2">
            <a:extLst>
              <a:ext uri="{FF2B5EF4-FFF2-40B4-BE49-F238E27FC236}">
                <a16:creationId xmlns:a16="http://schemas.microsoft.com/office/drawing/2014/main" id="{01386B52-2B6B-4EEE-9CC5-373F0815A762}"/>
              </a:ext>
            </a:extLst>
          </p:cNvPr>
          <p:cNvSpPr>
            <a:spLocks noGrp="1"/>
          </p:cNvSpPr>
          <p:nvPr>
            <p:ph type="body" sz="quarter" idx="10" hasCustomPrompt="1"/>
          </p:nvPr>
        </p:nvSpPr>
        <p:spPr>
          <a:xfrm>
            <a:off x="666750" y="1228725"/>
            <a:ext cx="9363075" cy="4487863"/>
          </a:xfrm>
          <a:prstGeom prst="rect">
            <a:avLst/>
          </a:prstGeom>
        </p:spPr>
        <p:txBody>
          <a:bodyPr/>
          <a:lstStyle>
            <a:lvl1pPr>
              <a:defRPr>
                <a:latin typeface="+mn-lt"/>
              </a:defRPr>
            </a:lvl1pPr>
          </a:lstStyle>
          <a:p>
            <a:pPr>
              <a:lnSpc>
                <a:spcPct val="95000"/>
              </a:lnSpc>
              <a:spcAft>
                <a:spcPts val="800"/>
              </a:spcAft>
              <a:buClr>
                <a:srgbClr val="969696"/>
              </a:buClr>
              <a:defRPr/>
            </a:pPr>
            <a:r>
              <a:rPr lang="en-US" sz="2800" noProof="1">
                <a:solidFill>
                  <a:srgbClr val="1F8892"/>
                </a:solidFill>
                <a:latin typeface="+mn-lt"/>
              </a:rPr>
              <a:t>Body of the presentation</a:t>
            </a:r>
          </a:p>
          <a:p>
            <a:pPr marL="457200" indent="-457200">
              <a:lnSpc>
                <a:spcPct val="95000"/>
              </a:lnSpc>
              <a:spcAft>
                <a:spcPts val="800"/>
              </a:spcAft>
              <a:buClr>
                <a:srgbClr val="969696"/>
              </a:buClr>
              <a:buFont typeface="Arial" panose="020B0604020202020204" pitchFamily="34" charset="0"/>
              <a:buChar char="•"/>
              <a:defRPr/>
            </a:pPr>
            <a:r>
              <a:rPr lang="en-US" sz="2000" noProof="1">
                <a:solidFill>
                  <a:schemeClr val="tx2">
                    <a:lumMod val="50000"/>
                  </a:schemeClr>
                </a:solidFill>
                <a:latin typeface="+mn-lt"/>
              </a:rPr>
              <a:t>Point 1</a:t>
            </a:r>
          </a:p>
          <a:p>
            <a:pPr marL="457200" indent="-457200">
              <a:lnSpc>
                <a:spcPct val="95000"/>
              </a:lnSpc>
              <a:spcAft>
                <a:spcPts val="800"/>
              </a:spcAft>
              <a:buClr>
                <a:srgbClr val="969696"/>
              </a:buClr>
              <a:buFont typeface="Arial" panose="020B0604020202020204" pitchFamily="34" charset="0"/>
              <a:buChar char="•"/>
              <a:defRPr/>
            </a:pPr>
            <a:r>
              <a:rPr lang="en-US" sz="2000" noProof="1">
                <a:solidFill>
                  <a:schemeClr val="tx2">
                    <a:lumMod val="50000"/>
                  </a:schemeClr>
                </a:solidFill>
                <a:latin typeface="+mn-lt"/>
              </a:rPr>
              <a:t>Point 2</a:t>
            </a:r>
          </a:p>
          <a:p>
            <a:pPr marL="457200" indent="-457200">
              <a:lnSpc>
                <a:spcPct val="95000"/>
              </a:lnSpc>
              <a:spcAft>
                <a:spcPts val="800"/>
              </a:spcAft>
              <a:buClr>
                <a:srgbClr val="969696"/>
              </a:buClr>
              <a:buFont typeface="Arial" panose="020B0604020202020204" pitchFamily="34" charset="0"/>
              <a:buChar char="•"/>
              <a:defRPr/>
            </a:pPr>
            <a:r>
              <a:rPr lang="en-US" sz="2000" noProof="1">
                <a:solidFill>
                  <a:schemeClr val="tx2">
                    <a:lumMod val="50000"/>
                  </a:schemeClr>
                </a:solidFill>
                <a:latin typeface="+mn-lt"/>
              </a:rPr>
              <a:t>Point 3</a:t>
            </a:r>
          </a:p>
          <a:p>
            <a:pPr>
              <a:lnSpc>
                <a:spcPct val="95000"/>
              </a:lnSpc>
              <a:spcAft>
                <a:spcPts val="800"/>
              </a:spcAft>
              <a:buClr>
                <a:srgbClr val="969696"/>
              </a:buClr>
              <a:defRPr/>
            </a:pPr>
            <a:endParaRPr lang="en-US" sz="3200" b="1" noProof="1">
              <a:solidFill>
                <a:srgbClr val="196269"/>
              </a:solidFill>
              <a:latin typeface="+mn-lt"/>
            </a:endParaRPr>
          </a:p>
          <a:p>
            <a:pPr>
              <a:lnSpc>
                <a:spcPct val="95000"/>
              </a:lnSpc>
              <a:spcAft>
                <a:spcPts val="800"/>
              </a:spcAft>
              <a:buClr>
                <a:srgbClr val="969696"/>
              </a:buClr>
              <a:defRPr/>
            </a:pPr>
            <a:endParaRPr lang="en-US" sz="3200" b="1" noProof="1">
              <a:solidFill>
                <a:srgbClr val="196269"/>
              </a:solidFill>
              <a:latin typeface="+mn-lt"/>
            </a:endParaRPr>
          </a:p>
          <a:p>
            <a:pPr>
              <a:lnSpc>
                <a:spcPct val="95000"/>
              </a:lnSpc>
              <a:spcAft>
                <a:spcPts val="800"/>
              </a:spcAft>
              <a:buClr>
                <a:srgbClr val="969696"/>
              </a:buClr>
              <a:defRPr/>
            </a:pPr>
            <a:endParaRPr lang="en-US" sz="3200" b="1" noProof="1">
              <a:solidFill>
                <a:srgbClr val="196269"/>
              </a:solidFill>
              <a:latin typeface="+mn-lt"/>
            </a:endParaRPr>
          </a:p>
          <a:p>
            <a:pPr>
              <a:lnSpc>
                <a:spcPct val="95000"/>
              </a:lnSpc>
              <a:spcAft>
                <a:spcPts val="800"/>
              </a:spcAft>
              <a:buClr>
                <a:srgbClr val="969696"/>
              </a:buClr>
              <a:defRPr/>
            </a:pPr>
            <a:endParaRPr lang="en-US" dirty="0">
              <a:latin typeface="+mn-lt"/>
            </a:endParaRPr>
          </a:p>
        </p:txBody>
      </p:sp>
      <p:sp>
        <p:nvSpPr>
          <p:cNvPr id="13" name="Text Placeholder 12">
            <a:extLst>
              <a:ext uri="{FF2B5EF4-FFF2-40B4-BE49-F238E27FC236}">
                <a16:creationId xmlns:a16="http://schemas.microsoft.com/office/drawing/2014/main" id="{B5EEA246-EC32-4098-86A9-31565C2A4BC3}"/>
              </a:ext>
            </a:extLst>
          </p:cNvPr>
          <p:cNvSpPr>
            <a:spLocks noGrp="1"/>
          </p:cNvSpPr>
          <p:nvPr>
            <p:ph type="body" sz="quarter" idx="11" hasCustomPrompt="1"/>
          </p:nvPr>
        </p:nvSpPr>
        <p:spPr>
          <a:xfrm>
            <a:off x="666750" y="447675"/>
            <a:ext cx="9363075" cy="514350"/>
          </a:xfrm>
          <a:prstGeom prst="rect">
            <a:avLst/>
          </a:prstGeom>
        </p:spPr>
        <p:txBody>
          <a:bodyPr/>
          <a:lstStyle>
            <a:lvl1pPr marL="0" indent="0">
              <a:buNone/>
              <a:defRPr sz="4000">
                <a:solidFill>
                  <a:srgbClr val="196269"/>
                </a:solidFill>
                <a:latin typeface="+mn-lt"/>
              </a:defRPr>
            </a:lvl1pPr>
          </a:lstStyle>
          <a:p>
            <a:pPr lvl="0"/>
            <a:r>
              <a:rPr lang="en-AU" dirty="0"/>
              <a:t>TITLE</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Slide Number"/>
          <p:cNvSpPr txBox="1">
            <a:spLocks noGrp="1"/>
          </p:cNvSpPr>
          <p:nvPr>
            <p:ph type="sldNum" sz="quarter" idx="2"/>
          </p:nvPr>
        </p:nvSpPr>
        <p:spPr>
          <a:xfrm>
            <a:off x="11095178" y="6414761"/>
            <a:ext cx="258623" cy="248303"/>
          </a:xfrm>
          <a:prstGeom prst="rect">
            <a:avLst/>
          </a:prstGeom>
          <a:ln w="12700">
            <a:miter lim="400000"/>
          </a:ln>
        </p:spPr>
        <p:txBody>
          <a:bodyPr wrap="none" lIns="45718" tIns="45718" rIns="45718" bIns="45718" anchor="ctr">
            <a:spAutoFit/>
          </a:bodyPr>
          <a:lstStyle>
            <a:lvl1pPr algn="r">
              <a:defRPr sz="1200">
                <a:solidFill>
                  <a:srgbClr val="888888"/>
                </a:solidFill>
                <a:latin typeface="+mj-lt"/>
                <a:ea typeface="+mj-ea"/>
                <a:cs typeface="+mj-cs"/>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6" r:id="rId1"/>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hyperlink" Target="mailto:events@niim.com.au"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1162072-33F3-4B8F-AE00-B7F7055013D3}"/>
              </a:ext>
            </a:extLst>
          </p:cNvPr>
          <p:cNvSpPr>
            <a:spLocks noGrp="1"/>
          </p:cNvSpPr>
          <p:nvPr>
            <p:ph type="body" sz="quarter" idx="11"/>
          </p:nvPr>
        </p:nvSpPr>
        <p:spPr>
          <a:xfrm>
            <a:off x="666750" y="1296087"/>
            <a:ext cx="11170754" cy="514350"/>
          </a:xfrm>
        </p:spPr>
        <p:txBody>
          <a:bodyPr/>
          <a:lstStyle/>
          <a:p>
            <a:r>
              <a:rPr lang="en-AU" sz="5400" b="1" dirty="0"/>
              <a:t>10</a:t>
            </a:r>
            <a:r>
              <a:rPr lang="en-AU" sz="5400" b="1" baseline="30000" dirty="0"/>
              <a:t>th</a:t>
            </a:r>
            <a:r>
              <a:rPr lang="en-AU" sz="5400" b="1" dirty="0"/>
              <a:t> Annual NIIM Symposium:</a:t>
            </a:r>
          </a:p>
          <a:p>
            <a:r>
              <a:rPr lang="en-AU" sz="5400" dirty="0"/>
              <a:t>For Healthcare Practitioners</a:t>
            </a:r>
          </a:p>
          <a:p>
            <a:endParaRPr lang="en-AU" sz="3400" dirty="0"/>
          </a:p>
          <a:p>
            <a:r>
              <a:rPr lang="en-AU" sz="3000" dirty="0"/>
              <a:t>Sponsorship Prospectus</a:t>
            </a:r>
          </a:p>
          <a:p>
            <a:r>
              <a:rPr lang="en-AU" sz="3000" dirty="0"/>
              <a:t>Thursday 11</a:t>
            </a:r>
            <a:r>
              <a:rPr lang="en-AU" sz="3000" baseline="30000" dirty="0"/>
              <a:t>th</a:t>
            </a:r>
            <a:r>
              <a:rPr lang="en-AU" sz="3000" dirty="0"/>
              <a:t> &amp; Friday 12</a:t>
            </a:r>
            <a:r>
              <a:rPr lang="en-AU" sz="3000" baseline="30000" dirty="0"/>
              <a:t>th</a:t>
            </a:r>
            <a:r>
              <a:rPr lang="en-AU" sz="3000" dirty="0"/>
              <a:t> September 2025</a:t>
            </a:r>
          </a:p>
          <a:p>
            <a:r>
              <a:rPr lang="en-AU" sz="3000" dirty="0"/>
              <a:t>Amora Riverwalk Hotel, Richmond, VIC</a:t>
            </a:r>
          </a:p>
        </p:txBody>
      </p:sp>
    </p:spTree>
    <p:extLst>
      <p:ext uri="{BB962C8B-B14F-4D97-AF65-F5344CB8AC3E}">
        <p14:creationId xmlns:p14="http://schemas.microsoft.com/office/powerpoint/2010/main" val="1943458973"/>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1162072-33F3-4B8F-AE00-B7F7055013D3}"/>
              </a:ext>
            </a:extLst>
          </p:cNvPr>
          <p:cNvSpPr>
            <a:spLocks noGrp="1"/>
          </p:cNvSpPr>
          <p:nvPr>
            <p:ph type="body" sz="quarter" idx="11"/>
          </p:nvPr>
        </p:nvSpPr>
        <p:spPr>
          <a:xfrm>
            <a:off x="655782" y="447675"/>
            <a:ext cx="9827491" cy="514350"/>
          </a:xfrm>
        </p:spPr>
        <p:txBody>
          <a:bodyPr/>
          <a:lstStyle/>
          <a:p>
            <a:r>
              <a:rPr lang="en-AU" sz="3400" dirty="0"/>
              <a:t>Floor Plan &amp; Layout – </a:t>
            </a:r>
            <a:br>
              <a:rPr lang="en-AU" sz="3400" dirty="0"/>
            </a:br>
            <a:r>
              <a:rPr lang="en-AU" sz="3400" dirty="0"/>
              <a:t>Meeting rooms for workshops &amp; presentations</a:t>
            </a:r>
          </a:p>
        </p:txBody>
      </p:sp>
      <p:sp>
        <p:nvSpPr>
          <p:cNvPr id="2" name="Text Placeholder 1">
            <a:extLst>
              <a:ext uri="{FF2B5EF4-FFF2-40B4-BE49-F238E27FC236}">
                <a16:creationId xmlns:a16="http://schemas.microsoft.com/office/drawing/2014/main" id="{03D045EC-12C2-47C3-BEEF-B59D0E1433A0}"/>
              </a:ext>
            </a:extLst>
          </p:cNvPr>
          <p:cNvSpPr>
            <a:spLocks noGrp="1"/>
          </p:cNvSpPr>
          <p:nvPr>
            <p:ph type="body" sz="quarter" idx="10"/>
          </p:nvPr>
        </p:nvSpPr>
        <p:spPr>
          <a:xfrm>
            <a:off x="655782" y="1967441"/>
            <a:ext cx="5278293" cy="3585634"/>
          </a:xfrm>
        </p:spPr>
        <p:txBody>
          <a:bodyPr/>
          <a:lstStyle/>
          <a:p>
            <a:pPr marL="0" indent="0" algn="just">
              <a:lnSpc>
                <a:spcPct val="100000"/>
              </a:lnSpc>
              <a:spcBef>
                <a:spcPts val="0"/>
              </a:spcBef>
              <a:buNone/>
            </a:pPr>
            <a:r>
              <a:rPr lang="en-AU" sz="1600" b="1" i="1" dirty="0">
                <a:solidFill>
                  <a:schemeClr val="tx1"/>
                </a:solidFill>
                <a:latin typeface="+mj-lt"/>
              </a:rPr>
              <a:t>Main plenary room – Yarra + Bridge (combined)</a:t>
            </a:r>
          </a:p>
          <a:p>
            <a:pPr marL="0" indent="0" algn="just">
              <a:lnSpc>
                <a:spcPct val="100000"/>
              </a:lnSpc>
              <a:spcBef>
                <a:spcPts val="0"/>
              </a:spcBef>
              <a:buNone/>
            </a:pPr>
            <a:r>
              <a:rPr lang="en-AU" sz="1600" dirty="0">
                <a:solidFill>
                  <a:schemeClr val="tx1"/>
                </a:solidFill>
                <a:latin typeface="+mj-lt"/>
              </a:rPr>
              <a:t>This is the main presentation area with a seating capacity for up to 200 people (theatre style).</a:t>
            </a:r>
          </a:p>
          <a:p>
            <a:pPr marL="0" indent="0" algn="just">
              <a:lnSpc>
                <a:spcPct val="100000"/>
              </a:lnSpc>
              <a:spcBef>
                <a:spcPts val="0"/>
              </a:spcBef>
              <a:buNone/>
            </a:pPr>
            <a:r>
              <a:rPr lang="en-AU" sz="1600" dirty="0">
                <a:solidFill>
                  <a:schemeClr val="tx1"/>
                </a:solidFill>
                <a:latin typeface="+mj-lt"/>
              </a:rPr>
              <a:t>This will also be used as one of the breakout rooms.</a:t>
            </a:r>
          </a:p>
          <a:p>
            <a:pPr marL="0" indent="0" algn="just">
              <a:lnSpc>
                <a:spcPct val="100000"/>
              </a:lnSpc>
              <a:spcBef>
                <a:spcPts val="0"/>
              </a:spcBef>
              <a:buNone/>
            </a:pPr>
            <a:endParaRPr lang="en-AU" sz="1600" dirty="0">
              <a:solidFill>
                <a:schemeClr val="tx1"/>
              </a:solidFill>
              <a:latin typeface="+mj-lt"/>
            </a:endParaRPr>
          </a:p>
          <a:p>
            <a:pPr marL="0" indent="0" algn="just">
              <a:lnSpc>
                <a:spcPct val="100000"/>
              </a:lnSpc>
              <a:spcBef>
                <a:spcPts val="0"/>
              </a:spcBef>
              <a:buNone/>
            </a:pPr>
            <a:r>
              <a:rPr lang="en-AU" sz="1600" b="1" i="1" dirty="0">
                <a:solidFill>
                  <a:schemeClr val="tx1"/>
                </a:solidFill>
                <a:latin typeface="+mj-lt"/>
              </a:rPr>
              <a:t>Breakout room 1 – Hawthorn </a:t>
            </a:r>
          </a:p>
          <a:p>
            <a:pPr marL="0" indent="0" algn="just">
              <a:lnSpc>
                <a:spcPct val="100000"/>
              </a:lnSpc>
              <a:spcBef>
                <a:spcPts val="0"/>
              </a:spcBef>
              <a:buNone/>
            </a:pPr>
            <a:r>
              <a:rPr lang="en-AU" sz="1600" dirty="0">
                <a:solidFill>
                  <a:schemeClr val="tx1"/>
                </a:solidFill>
                <a:latin typeface="+mj-lt"/>
              </a:rPr>
              <a:t>This is one of 2 breakout rooms where workshops will take place with a seating capacity of up to 80 people (theatre style).</a:t>
            </a:r>
          </a:p>
          <a:p>
            <a:pPr marL="0" indent="0" algn="just">
              <a:lnSpc>
                <a:spcPct val="100000"/>
              </a:lnSpc>
              <a:spcBef>
                <a:spcPts val="0"/>
              </a:spcBef>
              <a:buNone/>
            </a:pPr>
            <a:endParaRPr lang="en-AU" sz="1600" dirty="0">
              <a:solidFill>
                <a:schemeClr val="tx1"/>
              </a:solidFill>
              <a:latin typeface="+mj-lt"/>
            </a:endParaRPr>
          </a:p>
          <a:p>
            <a:pPr marL="0" indent="0" algn="just">
              <a:lnSpc>
                <a:spcPct val="100000"/>
              </a:lnSpc>
              <a:spcBef>
                <a:spcPts val="0"/>
              </a:spcBef>
              <a:buNone/>
            </a:pPr>
            <a:r>
              <a:rPr lang="en-AU" sz="1600" b="1" i="1" dirty="0">
                <a:solidFill>
                  <a:schemeClr val="tx1"/>
                </a:solidFill>
                <a:latin typeface="+mj-lt"/>
              </a:rPr>
              <a:t>Breakout room 2 – Banks </a:t>
            </a:r>
          </a:p>
          <a:p>
            <a:pPr marL="0" indent="0" algn="just">
              <a:lnSpc>
                <a:spcPct val="100000"/>
              </a:lnSpc>
              <a:spcBef>
                <a:spcPts val="0"/>
              </a:spcBef>
              <a:buNone/>
            </a:pPr>
            <a:r>
              <a:rPr lang="en-AU" sz="1600" dirty="0">
                <a:solidFill>
                  <a:schemeClr val="tx1"/>
                </a:solidFill>
                <a:latin typeface="+mj-lt"/>
              </a:rPr>
              <a:t>This is one of 2 breakout rooms where workshops will take place with a seating capacity of up to 60 people (theatre style).</a:t>
            </a:r>
          </a:p>
        </p:txBody>
      </p:sp>
      <p:pic>
        <p:nvPicPr>
          <p:cNvPr id="7" name="Picture 6"/>
          <p:cNvPicPr>
            <a:picLocks noChangeAspect="1"/>
          </p:cNvPicPr>
          <p:nvPr/>
        </p:nvPicPr>
        <p:blipFill>
          <a:blip r:embed="rId2"/>
          <a:stretch>
            <a:fillRect/>
          </a:stretch>
        </p:blipFill>
        <p:spPr>
          <a:xfrm>
            <a:off x="6975684" y="1966880"/>
            <a:ext cx="4298309" cy="2586070"/>
          </a:xfrm>
          <a:prstGeom prst="rect">
            <a:avLst/>
          </a:prstGeom>
        </p:spPr>
      </p:pic>
    </p:spTree>
    <p:extLst>
      <p:ext uri="{BB962C8B-B14F-4D97-AF65-F5344CB8AC3E}">
        <p14:creationId xmlns:p14="http://schemas.microsoft.com/office/powerpoint/2010/main" val="426114126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1162072-33F3-4B8F-AE00-B7F7055013D3}"/>
              </a:ext>
            </a:extLst>
          </p:cNvPr>
          <p:cNvSpPr>
            <a:spLocks noGrp="1"/>
          </p:cNvSpPr>
          <p:nvPr>
            <p:ph type="body" sz="quarter" idx="11"/>
          </p:nvPr>
        </p:nvSpPr>
        <p:spPr/>
        <p:txBody>
          <a:bodyPr/>
          <a:lstStyle/>
          <a:p>
            <a:pPr>
              <a:lnSpc>
                <a:spcPct val="100000"/>
              </a:lnSpc>
              <a:spcBef>
                <a:spcPts val="0"/>
              </a:spcBef>
            </a:pPr>
            <a:r>
              <a:rPr lang="en-AU" sz="3400" dirty="0"/>
              <a:t>Nourish your mind &amp; body: </a:t>
            </a:r>
          </a:p>
          <a:p>
            <a:pPr>
              <a:lnSpc>
                <a:spcPct val="100000"/>
              </a:lnSpc>
              <a:spcBef>
                <a:spcPts val="0"/>
              </a:spcBef>
            </a:pPr>
            <a:r>
              <a:rPr lang="en-AU" sz="3400" dirty="0"/>
              <a:t>Hospitality for our Sponsors and Delegates</a:t>
            </a:r>
          </a:p>
        </p:txBody>
      </p:sp>
      <p:sp>
        <p:nvSpPr>
          <p:cNvPr id="6" name="Text Placeholder 5"/>
          <p:cNvSpPr>
            <a:spLocks noGrp="1"/>
          </p:cNvSpPr>
          <p:nvPr>
            <p:ph type="body" sz="quarter" idx="10"/>
          </p:nvPr>
        </p:nvSpPr>
        <p:spPr>
          <a:xfrm>
            <a:off x="666750" y="1685925"/>
            <a:ext cx="9363075" cy="4030663"/>
          </a:xfrm>
        </p:spPr>
        <p:txBody>
          <a:bodyPr/>
          <a:lstStyle/>
          <a:p>
            <a:pPr marL="0" indent="0">
              <a:buNone/>
            </a:pPr>
            <a:r>
              <a:rPr lang="en-AU" sz="1600" dirty="0">
                <a:latin typeface="+mj-lt"/>
              </a:rPr>
              <a:t>Staying nourished and hydrated over two busy days is incredibly important for sponsors and delegates. Quality nutrition is one of the values NIIM stands by, and is one of the pillars of maintaining overall health. </a:t>
            </a:r>
          </a:p>
          <a:p>
            <a:pPr marL="0" indent="0">
              <a:buNone/>
            </a:pPr>
            <a:r>
              <a:rPr lang="en-AU" sz="1600" dirty="0">
                <a:latin typeface="+mj-lt"/>
              </a:rPr>
              <a:t>We have worked closely with the Amora Riverwalk Hotel food and beverage team to develop a specially curated selection of beverages, wholesome meals and snacks to keep you energised and nourished throughout the day. </a:t>
            </a:r>
          </a:p>
          <a:p>
            <a:pPr marL="0" indent="0">
              <a:buNone/>
            </a:pPr>
            <a:r>
              <a:rPr lang="en-AU" sz="1600" dirty="0">
                <a:latin typeface="+mj-lt"/>
              </a:rPr>
              <a:t>We will aim for as many menu items to be made gluten-free, with balanced levels of protein, healthy fats and carbohydrates. If you have any allergies or food intolerances, please ensure you advise us during the sponsorship application process. </a:t>
            </a:r>
          </a:p>
          <a:p>
            <a:pPr marL="0" indent="0">
              <a:buNone/>
            </a:pPr>
            <a:r>
              <a:rPr lang="en-AU" sz="1600" dirty="0">
                <a:latin typeface="+mj-lt"/>
              </a:rPr>
              <a:t>Herbal teas, freshly brewed coffee, iced water and fresh-squeezed juices will be available throughout the day. </a:t>
            </a:r>
          </a:p>
          <a:p>
            <a:pPr marL="0" indent="0">
              <a:buNone/>
            </a:pPr>
            <a:r>
              <a:rPr lang="en-AU" sz="1600" dirty="0">
                <a:latin typeface="+mj-lt"/>
              </a:rPr>
              <a:t>Morning tea, lunch and afternoon tea will be served buffet-style with meals for Sponsors being prioritised before delegates take their scheduled breaks. </a:t>
            </a:r>
          </a:p>
          <a:p>
            <a:pPr marL="0" indent="0">
              <a:buNone/>
            </a:pPr>
            <a:r>
              <a:rPr lang="en-AU" sz="1600" dirty="0">
                <a:latin typeface="+mj-lt"/>
              </a:rPr>
              <a:t>The exhibition area overlooks beautifully manicured gardens with a spacious terrace and seating area, so please remember to enjoy the sunshine, fresh air and boost your Vitamin D. </a:t>
            </a:r>
          </a:p>
          <a:p>
            <a:pPr marL="0" indent="0">
              <a:buNone/>
            </a:pPr>
            <a:r>
              <a:rPr lang="en-AU" sz="1600" dirty="0">
                <a:latin typeface="+mj-lt"/>
              </a:rPr>
              <a:t>We hope you enjoy the amazing amenities and environment that the Amora Hotel Riverwalk has to offer. </a:t>
            </a:r>
          </a:p>
          <a:p>
            <a:pPr marL="0" indent="0">
              <a:buNone/>
            </a:pPr>
            <a:endParaRPr lang="en-AU" sz="1600" dirty="0">
              <a:latin typeface="+mj-lt"/>
            </a:endParaRPr>
          </a:p>
        </p:txBody>
      </p:sp>
    </p:spTree>
    <p:extLst>
      <p:ext uri="{BB962C8B-B14F-4D97-AF65-F5344CB8AC3E}">
        <p14:creationId xmlns:p14="http://schemas.microsoft.com/office/powerpoint/2010/main" val="348472757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1162072-33F3-4B8F-AE00-B7F7055013D3}"/>
              </a:ext>
            </a:extLst>
          </p:cNvPr>
          <p:cNvSpPr>
            <a:spLocks noGrp="1"/>
          </p:cNvSpPr>
          <p:nvPr>
            <p:ph type="body" sz="quarter" idx="11"/>
          </p:nvPr>
        </p:nvSpPr>
        <p:spPr>
          <a:xfrm>
            <a:off x="655782" y="447675"/>
            <a:ext cx="9827491" cy="514350"/>
          </a:xfrm>
        </p:spPr>
        <p:txBody>
          <a:bodyPr/>
          <a:lstStyle/>
          <a:p>
            <a:r>
              <a:rPr lang="en-AU" sz="3400" dirty="0"/>
              <a:t>*Floor Plan &amp; Layout – Exhibition Area</a:t>
            </a:r>
          </a:p>
        </p:txBody>
      </p:sp>
      <p:pic>
        <p:nvPicPr>
          <p:cNvPr id="4" name="Picture 3"/>
          <p:cNvPicPr>
            <a:picLocks noChangeAspect="1"/>
          </p:cNvPicPr>
          <p:nvPr/>
        </p:nvPicPr>
        <p:blipFill rotWithShape="1">
          <a:blip r:embed="rId2"/>
          <a:srcRect t="2273"/>
          <a:stretch/>
        </p:blipFill>
        <p:spPr>
          <a:xfrm>
            <a:off x="562036" y="962025"/>
            <a:ext cx="9921237" cy="5461931"/>
          </a:xfrm>
          <a:prstGeom prst="rect">
            <a:avLst/>
          </a:prstGeom>
        </p:spPr>
      </p:pic>
      <p:sp>
        <p:nvSpPr>
          <p:cNvPr id="5" name="TextBox 4">
            <a:extLst>
              <a:ext uri="{FF2B5EF4-FFF2-40B4-BE49-F238E27FC236}">
                <a16:creationId xmlns:a16="http://schemas.microsoft.com/office/drawing/2014/main" id="{9A1081D2-C67A-4BAD-A87E-0026EEF20E6F}"/>
              </a:ext>
            </a:extLst>
          </p:cNvPr>
          <p:cNvSpPr txBox="1"/>
          <p:nvPr/>
        </p:nvSpPr>
        <p:spPr>
          <a:xfrm>
            <a:off x="3352800" y="6247353"/>
            <a:ext cx="7130473"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indent="0">
              <a:lnSpc>
                <a:spcPct val="100000"/>
              </a:lnSpc>
              <a:spcBef>
                <a:spcPts val="0"/>
              </a:spcBef>
              <a:buNone/>
            </a:pPr>
            <a:r>
              <a:rPr lang="en-AU" sz="1200" b="1" dirty="0">
                <a:solidFill>
                  <a:srgbClr val="C00000"/>
                </a:solidFill>
                <a:latin typeface="+mj-lt"/>
              </a:rPr>
              <a:t>*Please note, this floor plan is a draft and correct at the time of distribution. It is subject to change.* </a:t>
            </a:r>
          </a:p>
        </p:txBody>
      </p:sp>
    </p:spTree>
    <p:extLst>
      <p:ext uri="{BB962C8B-B14F-4D97-AF65-F5344CB8AC3E}">
        <p14:creationId xmlns:p14="http://schemas.microsoft.com/office/powerpoint/2010/main" val="48610531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1162072-33F3-4B8F-AE00-B7F7055013D3}"/>
              </a:ext>
            </a:extLst>
          </p:cNvPr>
          <p:cNvSpPr>
            <a:spLocks noGrp="1"/>
          </p:cNvSpPr>
          <p:nvPr>
            <p:ph type="body" sz="quarter" idx="11"/>
          </p:nvPr>
        </p:nvSpPr>
        <p:spPr>
          <a:xfrm>
            <a:off x="655782" y="447675"/>
            <a:ext cx="9827491" cy="514350"/>
          </a:xfrm>
        </p:spPr>
        <p:txBody>
          <a:bodyPr/>
          <a:lstStyle/>
          <a:p>
            <a:r>
              <a:rPr lang="en-AU" sz="3400" dirty="0"/>
              <a:t>Floor Plan &amp; Layout – </a:t>
            </a:r>
            <a:br>
              <a:rPr lang="en-AU" sz="3400" dirty="0"/>
            </a:br>
            <a:r>
              <a:rPr lang="en-AU" sz="3400" dirty="0"/>
              <a:t>Meeting rooms for workshops &amp; presentations</a:t>
            </a:r>
          </a:p>
        </p:txBody>
      </p:sp>
      <p:pic>
        <p:nvPicPr>
          <p:cNvPr id="4" name="Picture 3"/>
          <p:cNvPicPr>
            <a:picLocks noChangeAspect="1"/>
          </p:cNvPicPr>
          <p:nvPr/>
        </p:nvPicPr>
        <p:blipFill>
          <a:blip r:embed="rId2"/>
          <a:stretch>
            <a:fillRect/>
          </a:stretch>
        </p:blipFill>
        <p:spPr>
          <a:xfrm>
            <a:off x="176695" y="1631952"/>
            <a:ext cx="9112602" cy="4585760"/>
          </a:xfrm>
          <a:prstGeom prst="rect">
            <a:avLst/>
          </a:prstGeom>
        </p:spPr>
      </p:pic>
      <p:sp>
        <p:nvSpPr>
          <p:cNvPr id="2" name="Text Placeholder 1">
            <a:extLst>
              <a:ext uri="{FF2B5EF4-FFF2-40B4-BE49-F238E27FC236}">
                <a16:creationId xmlns:a16="http://schemas.microsoft.com/office/drawing/2014/main" id="{03D045EC-12C2-47C3-BEEF-B59D0E1433A0}"/>
              </a:ext>
            </a:extLst>
          </p:cNvPr>
          <p:cNvSpPr>
            <a:spLocks noGrp="1"/>
          </p:cNvSpPr>
          <p:nvPr>
            <p:ph type="body" sz="quarter" idx="10"/>
          </p:nvPr>
        </p:nvSpPr>
        <p:spPr>
          <a:xfrm>
            <a:off x="9289297" y="3940704"/>
            <a:ext cx="2711450" cy="1385312"/>
          </a:xfrm>
        </p:spPr>
        <p:txBody>
          <a:bodyPr/>
          <a:lstStyle/>
          <a:p>
            <a:pPr marL="0" indent="0">
              <a:lnSpc>
                <a:spcPct val="100000"/>
              </a:lnSpc>
              <a:spcBef>
                <a:spcPts val="0"/>
              </a:spcBef>
              <a:buNone/>
            </a:pPr>
            <a:r>
              <a:rPr lang="en-AU" sz="1200" dirty="0">
                <a:solidFill>
                  <a:schemeClr val="tx1"/>
                </a:solidFill>
                <a:latin typeface="+mj-lt"/>
              </a:rPr>
              <a:t>Main plenary room – Yarra + Bridge</a:t>
            </a:r>
          </a:p>
          <a:p>
            <a:pPr marL="0" indent="0">
              <a:lnSpc>
                <a:spcPct val="100000"/>
              </a:lnSpc>
              <a:spcBef>
                <a:spcPts val="0"/>
              </a:spcBef>
              <a:buNone/>
            </a:pPr>
            <a:endParaRPr lang="en-AU" sz="1200" dirty="0">
              <a:solidFill>
                <a:schemeClr val="tx1"/>
              </a:solidFill>
              <a:latin typeface="+mj-lt"/>
            </a:endParaRPr>
          </a:p>
          <a:p>
            <a:pPr marL="0" indent="0">
              <a:lnSpc>
                <a:spcPct val="100000"/>
              </a:lnSpc>
              <a:spcBef>
                <a:spcPts val="0"/>
              </a:spcBef>
              <a:buNone/>
            </a:pPr>
            <a:r>
              <a:rPr lang="en-AU" sz="1200" dirty="0">
                <a:solidFill>
                  <a:schemeClr val="tx1"/>
                </a:solidFill>
                <a:latin typeface="+mj-lt"/>
              </a:rPr>
              <a:t>Breakout room 1 – Hawthorn (Swan/Lennox/Burwood)</a:t>
            </a:r>
          </a:p>
          <a:p>
            <a:pPr marL="0" indent="0">
              <a:lnSpc>
                <a:spcPct val="100000"/>
              </a:lnSpc>
              <a:spcBef>
                <a:spcPts val="0"/>
              </a:spcBef>
              <a:buNone/>
            </a:pPr>
            <a:endParaRPr lang="en-AU" sz="1200" dirty="0">
              <a:solidFill>
                <a:schemeClr val="tx1"/>
              </a:solidFill>
              <a:latin typeface="+mj-lt"/>
            </a:endParaRPr>
          </a:p>
          <a:p>
            <a:pPr marL="0" indent="0">
              <a:lnSpc>
                <a:spcPct val="100000"/>
              </a:lnSpc>
              <a:spcBef>
                <a:spcPts val="0"/>
              </a:spcBef>
              <a:buNone/>
            </a:pPr>
            <a:r>
              <a:rPr lang="en-AU" sz="1200" dirty="0">
                <a:solidFill>
                  <a:schemeClr val="tx1"/>
                </a:solidFill>
                <a:latin typeface="+mj-lt"/>
              </a:rPr>
              <a:t>Breakout room 2 – Yarra + Bridge</a:t>
            </a:r>
          </a:p>
          <a:p>
            <a:pPr marL="0" indent="0">
              <a:lnSpc>
                <a:spcPct val="100000"/>
              </a:lnSpc>
              <a:spcBef>
                <a:spcPts val="0"/>
              </a:spcBef>
              <a:buNone/>
            </a:pPr>
            <a:endParaRPr lang="en-AU" sz="1200" dirty="0">
              <a:solidFill>
                <a:schemeClr val="tx1"/>
              </a:solidFill>
              <a:latin typeface="+mj-lt"/>
            </a:endParaRPr>
          </a:p>
          <a:p>
            <a:pPr marL="0" indent="0">
              <a:lnSpc>
                <a:spcPct val="100000"/>
              </a:lnSpc>
              <a:spcBef>
                <a:spcPts val="0"/>
              </a:spcBef>
              <a:buNone/>
            </a:pPr>
            <a:r>
              <a:rPr lang="en-AU" sz="1200" dirty="0">
                <a:solidFill>
                  <a:schemeClr val="tx1"/>
                </a:solidFill>
                <a:latin typeface="+mj-lt"/>
              </a:rPr>
              <a:t>Breakout room 3 – Banks  </a:t>
            </a:r>
          </a:p>
          <a:p>
            <a:pPr marL="0" indent="0">
              <a:lnSpc>
                <a:spcPct val="100000"/>
              </a:lnSpc>
              <a:spcBef>
                <a:spcPts val="0"/>
              </a:spcBef>
              <a:buNone/>
            </a:pPr>
            <a:endParaRPr lang="en-AU" sz="1200" dirty="0">
              <a:solidFill>
                <a:schemeClr val="tx1"/>
              </a:solidFill>
              <a:latin typeface="+mj-lt"/>
            </a:endParaRPr>
          </a:p>
          <a:p>
            <a:pPr marL="0" indent="0">
              <a:lnSpc>
                <a:spcPct val="100000"/>
              </a:lnSpc>
              <a:spcBef>
                <a:spcPts val="0"/>
              </a:spcBef>
              <a:buNone/>
            </a:pPr>
            <a:r>
              <a:rPr lang="en-AU" sz="1200" dirty="0">
                <a:solidFill>
                  <a:schemeClr val="tx1"/>
                </a:solidFill>
                <a:latin typeface="+mj-lt"/>
              </a:rPr>
              <a:t>Exhibition area – Event Pavilion 1, 2 &amp; 3</a:t>
            </a:r>
          </a:p>
        </p:txBody>
      </p:sp>
      <p:pic>
        <p:nvPicPr>
          <p:cNvPr id="5" name="Picture 4"/>
          <p:cNvPicPr>
            <a:picLocks noChangeAspect="1"/>
          </p:cNvPicPr>
          <p:nvPr/>
        </p:nvPicPr>
        <p:blipFill>
          <a:blip r:embed="rId3"/>
          <a:stretch>
            <a:fillRect/>
          </a:stretch>
        </p:blipFill>
        <p:spPr>
          <a:xfrm>
            <a:off x="10153759" y="852005"/>
            <a:ext cx="1508370" cy="1076324"/>
          </a:xfrm>
          <a:prstGeom prst="rect">
            <a:avLst/>
          </a:prstGeom>
        </p:spPr>
      </p:pic>
      <p:pic>
        <p:nvPicPr>
          <p:cNvPr id="6" name="Picture 5"/>
          <p:cNvPicPr>
            <a:picLocks noChangeAspect="1"/>
          </p:cNvPicPr>
          <p:nvPr/>
        </p:nvPicPr>
        <p:blipFill>
          <a:blip r:embed="rId4"/>
          <a:stretch>
            <a:fillRect/>
          </a:stretch>
        </p:blipFill>
        <p:spPr>
          <a:xfrm>
            <a:off x="9516534" y="2171215"/>
            <a:ext cx="2533650" cy="1666875"/>
          </a:xfrm>
          <a:prstGeom prst="rect">
            <a:avLst/>
          </a:prstGeom>
        </p:spPr>
      </p:pic>
    </p:spTree>
    <p:extLst>
      <p:ext uri="{BB962C8B-B14F-4D97-AF65-F5344CB8AC3E}">
        <p14:creationId xmlns:p14="http://schemas.microsoft.com/office/powerpoint/2010/main" val="270160616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1162072-33F3-4B8F-AE00-B7F7055013D3}"/>
              </a:ext>
            </a:extLst>
          </p:cNvPr>
          <p:cNvSpPr>
            <a:spLocks noGrp="1"/>
          </p:cNvSpPr>
          <p:nvPr>
            <p:ph type="body" sz="quarter" idx="11"/>
          </p:nvPr>
        </p:nvSpPr>
        <p:spPr/>
        <p:txBody>
          <a:bodyPr/>
          <a:lstStyle/>
          <a:p>
            <a:pPr>
              <a:lnSpc>
                <a:spcPct val="100000"/>
              </a:lnSpc>
              <a:spcBef>
                <a:spcPts val="0"/>
              </a:spcBef>
            </a:pPr>
            <a:r>
              <a:rPr lang="en-AU" sz="3400" dirty="0"/>
              <a:t>Contact Us</a:t>
            </a:r>
          </a:p>
        </p:txBody>
      </p:sp>
      <p:sp>
        <p:nvSpPr>
          <p:cNvPr id="6" name="Text Placeholder 5"/>
          <p:cNvSpPr>
            <a:spLocks noGrp="1"/>
          </p:cNvSpPr>
          <p:nvPr>
            <p:ph type="body" sz="quarter" idx="10"/>
          </p:nvPr>
        </p:nvSpPr>
        <p:spPr>
          <a:xfrm>
            <a:off x="666750" y="1485901"/>
            <a:ext cx="9363075" cy="4230688"/>
          </a:xfrm>
        </p:spPr>
        <p:txBody>
          <a:bodyPr/>
          <a:lstStyle/>
          <a:p>
            <a:pPr marL="0" indent="0" algn="just">
              <a:lnSpc>
                <a:spcPct val="100000"/>
              </a:lnSpc>
              <a:spcBef>
                <a:spcPts val="0"/>
              </a:spcBef>
              <a:buNone/>
            </a:pPr>
            <a:r>
              <a:rPr lang="en-AU" sz="2000" dirty="0">
                <a:solidFill>
                  <a:schemeClr val="tx1"/>
                </a:solidFill>
                <a:latin typeface="+mj-lt"/>
              </a:rPr>
              <a:t>NIIM Events Team</a:t>
            </a:r>
          </a:p>
          <a:p>
            <a:pPr marL="0" indent="0" algn="just">
              <a:lnSpc>
                <a:spcPct val="100000"/>
              </a:lnSpc>
              <a:spcBef>
                <a:spcPts val="0"/>
              </a:spcBef>
              <a:buNone/>
            </a:pPr>
            <a:r>
              <a:rPr lang="en-AU" sz="2000" dirty="0">
                <a:solidFill>
                  <a:schemeClr val="tx1"/>
                </a:solidFill>
                <a:latin typeface="+mj-lt"/>
              </a:rPr>
              <a:t>E: </a:t>
            </a:r>
            <a:r>
              <a:rPr lang="en-AU" sz="2000" dirty="0">
                <a:solidFill>
                  <a:schemeClr val="tx1"/>
                </a:solidFill>
                <a:latin typeface="+mj-lt"/>
                <a:hlinkClick r:id="rId2">
                  <a:extLst>
                    <a:ext uri="{A12FA001-AC4F-418D-AE19-62706E023703}">
                      <ahyp:hlinkClr xmlns:ahyp="http://schemas.microsoft.com/office/drawing/2018/hyperlinkcolor" val="tx"/>
                    </a:ext>
                  </a:extLst>
                </a:hlinkClick>
              </a:rPr>
              <a:t>events@niim.com.au</a:t>
            </a:r>
            <a:r>
              <a:rPr lang="en-AU" sz="2000" dirty="0">
                <a:solidFill>
                  <a:schemeClr val="tx1"/>
                </a:solidFill>
                <a:latin typeface="+mj-lt"/>
              </a:rPr>
              <a:t> </a:t>
            </a:r>
          </a:p>
          <a:p>
            <a:pPr marL="0" indent="0" algn="just">
              <a:lnSpc>
                <a:spcPct val="100000"/>
              </a:lnSpc>
              <a:spcBef>
                <a:spcPts val="0"/>
              </a:spcBef>
              <a:buNone/>
            </a:pPr>
            <a:endParaRPr lang="en-AU" sz="2000" dirty="0">
              <a:solidFill>
                <a:schemeClr val="tx1"/>
              </a:solidFill>
              <a:latin typeface="+mj-lt"/>
            </a:endParaRPr>
          </a:p>
        </p:txBody>
      </p:sp>
    </p:spTree>
    <p:extLst>
      <p:ext uri="{BB962C8B-B14F-4D97-AF65-F5344CB8AC3E}">
        <p14:creationId xmlns:p14="http://schemas.microsoft.com/office/powerpoint/2010/main" val="370195116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D045EC-12C2-47C3-BEEF-B59D0E1433A0}"/>
              </a:ext>
            </a:extLst>
          </p:cNvPr>
          <p:cNvSpPr>
            <a:spLocks noGrp="1"/>
          </p:cNvSpPr>
          <p:nvPr>
            <p:ph type="body" sz="quarter" idx="10"/>
          </p:nvPr>
        </p:nvSpPr>
        <p:spPr>
          <a:xfrm>
            <a:off x="736600" y="1228725"/>
            <a:ext cx="9829799" cy="5248275"/>
          </a:xfrm>
        </p:spPr>
        <p:txBody>
          <a:bodyPr/>
          <a:lstStyle/>
          <a:p>
            <a:pPr marL="0" indent="0" algn="ctr">
              <a:lnSpc>
                <a:spcPct val="100000"/>
              </a:lnSpc>
              <a:spcBef>
                <a:spcPts val="0"/>
              </a:spcBef>
              <a:buNone/>
            </a:pPr>
            <a:r>
              <a:rPr lang="en-AU" sz="1800" dirty="0">
                <a:latin typeface="+mj-lt"/>
              </a:rPr>
              <a:t>We are delighted to announce the 10</a:t>
            </a:r>
            <a:r>
              <a:rPr lang="en-AU" sz="1800" baseline="30000" dirty="0">
                <a:latin typeface="+mj-lt"/>
              </a:rPr>
              <a:t>th</a:t>
            </a:r>
            <a:r>
              <a:rPr lang="en-AU" sz="1800" dirty="0">
                <a:latin typeface="+mj-lt"/>
              </a:rPr>
              <a:t> Annual NIIM Symposium is scheduled for </a:t>
            </a:r>
            <a:br>
              <a:rPr lang="en-AU" sz="1800" dirty="0">
                <a:latin typeface="+mj-lt"/>
              </a:rPr>
            </a:br>
            <a:r>
              <a:rPr lang="en-AU" sz="1800" b="1" dirty="0">
                <a:solidFill>
                  <a:srgbClr val="196269"/>
                </a:solidFill>
                <a:latin typeface="+mj-lt"/>
              </a:rPr>
              <a:t>Thursday 11 </a:t>
            </a:r>
            <a:r>
              <a:rPr lang="en-AU" sz="1800" dirty="0">
                <a:solidFill>
                  <a:srgbClr val="196269"/>
                </a:solidFill>
                <a:latin typeface="+mj-lt"/>
              </a:rPr>
              <a:t>and</a:t>
            </a:r>
            <a:r>
              <a:rPr lang="en-AU" sz="1800" b="1" dirty="0">
                <a:solidFill>
                  <a:srgbClr val="196269"/>
                </a:solidFill>
                <a:latin typeface="+mj-lt"/>
              </a:rPr>
              <a:t> Friday 12 September 2025</a:t>
            </a:r>
            <a:r>
              <a:rPr lang="en-AU" sz="1800" dirty="0">
                <a:solidFill>
                  <a:srgbClr val="196269"/>
                </a:solidFill>
                <a:latin typeface="+mj-lt"/>
              </a:rPr>
              <a:t>! </a:t>
            </a:r>
            <a:br>
              <a:rPr lang="en-AU" sz="1600" dirty="0">
                <a:solidFill>
                  <a:srgbClr val="FF0000"/>
                </a:solidFill>
                <a:latin typeface="+mj-lt"/>
              </a:rPr>
            </a:br>
            <a:endParaRPr lang="en-AU" sz="1600" dirty="0">
              <a:solidFill>
                <a:srgbClr val="FF0000"/>
              </a:solidFill>
              <a:latin typeface="+mj-lt"/>
            </a:endParaRPr>
          </a:p>
          <a:p>
            <a:pPr marL="0" indent="0" algn="just">
              <a:lnSpc>
                <a:spcPct val="100000"/>
              </a:lnSpc>
              <a:spcBef>
                <a:spcPts val="0"/>
              </a:spcBef>
              <a:buNone/>
            </a:pPr>
            <a:r>
              <a:rPr lang="en-AU" sz="1800" dirty="0">
                <a:latin typeface="+mj-lt"/>
              </a:rPr>
              <a:t>The program is designed for GPs, medical specialists, healthcare practitioners, allied and complementary clinicians, pharmacists, psychologists, acupuncturists, nurses, researchers, academics, naturopaths, herbalists, healthcare and medical students and others involved in the healthcare industry. </a:t>
            </a:r>
          </a:p>
          <a:p>
            <a:pPr marL="0" indent="0" algn="just">
              <a:lnSpc>
                <a:spcPct val="100000"/>
              </a:lnSpc>
              <a:spcBef>
                <a:spcPts val="0"/>
              </a:spcBef>
              <a:buNone/>
            </a:pPr>
            <a:r>
              <a:rPr lang="en-AU" sz="1800" dirty="0">
                <a:latin typeface="+mj-lt"/>
              </a:rPr>
              <a:t>NIIM is committed to bringing together leading keynote speakers, professors and researchers in this multi-disciplinary area of medicine. The sessions will focus on presenting the latest evidence, practical experience and research findings on a variety of topics. </a:t>
            </a:r>
          </a:p>
          <a:p>
            <a:pPr marL="0" indent="0" algn="just">
              <a:lnSpc>
                <a:spcPct val="100000"/>
              </a:lnSpc>
              <a:spcBef>
                <a:spcPts val="0"/>
              </a:spcBef>
              <a:buNone/>
            </a:pPr>
            <a:r>
              <a:rPr lang="en-AU" sz="1800" dirty="0">
                <a:latin typeface="+mj-lt"/>
              </a:rPr>
              <a:t>The extensive program will cover the diverse challenges and opportunities facing various streams of Integrative Medicine, innovative therapies and treatments for the prevention, detection and treatment of disease. Keynote speakers will also cover lifestyle, nutritional and environmental factors impacting health and wellness. </a:t>
            </a:r>
          </a:p>
          <a:p>
            <a:pPr marL="0" indent="0" algn="just">
              <a:lnSpc>
                <a:spcPct val="100000"/>
              </a:lnSpc>
              <a:spcBef>
                <a:spcPts val="0"/>
              </a:spcBef>
              <a:buNone/>
            </a:pPr>
            <a:endParaRPr lang="en-AU" sz="1800" dirty="0">
              <a:latin typeface="+mj-lt"/>
            </a:endParaRPr>
          </a:p>
          <a:p>
            <a:pPr marL="0" indent="0" algn="ctr">
              <a:lnSpc>
                <a:spcPct val="100000"/>
              </a:lnSpc>
              <a:spcBef>
                <a:spcPts val="0"/>
              </a:spcBef>
              <a:buNone/>
            </a:pPr>
            <a:r>
              <a:rPr lang="en-AU" sz="2000" b="1" i="1" dirty="0">
                <a:latin typeface="+mj-lt"/>
              </a:rPr>
              <a:t>Empowering people to take control of their health</a:t>
            </a:r>
          </a:p>
        </p:txBody>
      </p:sp>
      <p:sp>
        <p:nvSpPr>
          <p:cNvPr id="3" name="Text Placeholder 2">
            <a:extLst>
              <a:ext uri="{FF2B5EF4-FFF2-40B4-BE49-F238E27FC236}">
                <a16:creationId xmlns:a16="http://schemas.microsoft.com/office/drawing/2014/main" id="{41162072-33F3-4B8F-AE00-B7F7055013D3}"/>
              </a:ext>
            </a:extLst>
          </p:cNvPr>
          <p:cNvSpPr>
            <a:spLocks noGrp="1"/>
          </p:cNvSpPr>
          <p:nvPr>
            <p:ph type="body" sz="quarter" idx="11"/>
          </p:nvPr>
        </p:nvSpPr>
        <p:spPr>
          <a:xfrm>
            <a:off x="655782" y="447675"/>
            <a:ext cx="9827491" cy="514350"/>
          </a:xfrm>
        </p:spPr>
        <p:txBody>
          <a:bodyPr/>
          <a:lstStyle/>
          <a:p>
            <a:r>
              <a:rPr lang="en-AU" sz="3400" dirty="0"/>
              <a:t>Join us at the 10</a:t>
            </a:r>
            <a:r>
              <a:rPr lang="en-AU" sz="3400" baseline="30000" dirty="0"/>
              <a:t>th</a:t>
            </a:r>
            <a:r>
              <a:rPr lang="en-AU" sz="3400" dirty="0"/>
              <a:t> Annual NIIM Symposium </a:t>
            </a:r>
          </a:p>
        </p:txBody>
      </p:sp>
    </p:spTree>
    <p:extLst>
      <p:ext uri="{BB962C8B-B14F-4D97-AF65-F5344CB8AC3E}">
        <p14:creationId xmlns:p14="http://schemas.microsoft.com/office/powerpoint/2010/main" val="60272316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D045EC-12C2-47C3-BEEF-B59D0E1433A0}"/>
              </a:ext>
            </a:extLst>
          </p:cNvPr>
          <p:cNvSpPr>
            <a:spLocks noGrp="1"/>
          </p:cNvSpPr>
          <p:nvPr>
            <p:ph type="body" sz="quarter" idx="10"/>
          </p:nvPr>
        </p:nvSpPr>
        <p:spPr>
          <a:xfrm>
            <a:off x="2068945" y="1499658"/>
            <a:ext cx="8285019" cy="5248275"/>
          </a:xfrm>
        </p:spPr>
        <p:txBody>
          <a:bodyPr/>
          <a:lstStyle/>
          <a:p>
            <a:pPr marL="0" indent="0" algn="just">
              <a:buNone/>
            </a:pPr>
            <a:r>
              <a:rPr lang="en-AU" sz="1600" dirty="0">
                <a:latin typeface="+mj-lt"/>
              </a:rPr>
              <a:t>NIIM was established by Professor Avni Sali AM in 2005 with the help of community supporters. NIIM brings together the education, research and practice of Integrative Medicine (IM), and to further its use and understanding within the general and medical community. </a:t>
            </a:r>
          </a:p>
          <a:p>
            <a:pPr marL="0" indent="0" algn="just">
              <a:buNone/>
            </a:pPr>
            <a:r>
              <a:rPr lang="en-AU" sz="1600" dirty="0">
                <a:latin typeface="+mj-lt"/>
              </a:rPr>
              <a:t>NIIM’s activities and focus areas include:</a:t>
            </a:r>
          </a:p>
          <a:p>
            <a:pPr algn="just">
              <a:lnSpc>
                <a:spcPct val="100000"/>
              </a:lnSpc>
              <a:spcBef>
                <a:spcPts val="0"/>
              </a:spcBef>
            </a:pPr>
            <a:r>
              <a:rPr lang="en-AU" sz="1600" dirty="0">
                <a:latin typeface="+mj-lt"/>
              </a:rPr>
              <a:t>Educating healthcare professionals and the general public regarding the benefits of IM </a:t>
            </a:r>
          </a:p>
          <a:p>
            <a:pPr algn="just">
              <a:lnSpc>
                <a:spcPct val="100000"/>
              </a:lnSpc>
              <a:spcBef>
                <a:spcPts val="0"/>
              </a:spcBef>
            </a:pPr>
            <a:r>
              <a:rPr lang="en-AU" sz="1600" dirty="0">
                <a:latin typeface="+mj-lt"/>
              </a:rPr>
              <a:t>Conducting research into IM treatments and technologies </a:t>
            </a:r>
          </a:p>
          <a:p>
            <a:pPr algn="just">
              <a:lnSpc>
                <a:spcPct val="100000"/>
              </a:lnSpc>
              <a:spcBef>
                <a:spcPts val="0"/>
              </a:spcBef>
            </a:pPr>
            <a:r>
              <a:rPr lang="en-AU" sz="1600" dirty="0">
                <a:latin typeface="+mj-lt"/>
              </a:rPr>
              <a:t>Raising awareness of the role of IM in medical practices and public health</a:t>
            </a:r>
          </a:p>
          <a:p>
            <a:pPr algn="just">
              <a:lnSpc>
                <a:spcPct val="100000"/>
              </a:lnSpc>
              <a:spcBef>
                <a:spcPts val="0"/>
              </a:spcBef>
            </a:pPr>
            <a:r>
              <a:rPr lang="en-AU" sz="1600" dirty="0">
                <a:latin typeface="+mj-lt"/>
              </a:rPr>
              <a:t>Providing community access to holistic healthcare with qualified and expert IM practitioners</a:t>
            </a:r>
          </a:p>
          <a:p>
            <a:pPr marL="0" indent="0" algn="just">
              <a:buNone/>
            </a:pPr>
            <a:r>
              <a:rPr lang="en-AU" sz="1600" dirty="0">
                <a:latin typeface="+mj-lt"/>
              </a:rPr>
              <a:t>NIIM works collaboratively with a network of national and international partners and is dedicated to establishing effective healthcare treatments and technologies backed by evidence and rigorous scientific testing. These innovations increase diagnostic screening and treatment options for patients with chronic illnesses and can significantly improve patient outcomes. The NIIM clinic in Melbourne along with the Dispensary, provides the community with access to IM GPs, allied and complementary health professionals, innovative therapies and an in-house Dispensary.</a:t>
            </a:r>
          </a:p>
        </p:txBody>
      </p:sp>
      <p:sp>
        <p:nvSpPr>
          <p:cNvPr id="3" name="Text Placeholder 2">
            <a:extLst>
              <a:ext uri="{FF2B5EF4-FFF2-40B4-BE49-F238E27FC236}">
                <a16:creationId xmlns:a16="http://schemas.microsoft.com/office/drawing/2014/main" id="{41162072-33F3-4B8F-AE00-B7F7055013D3}"/>
              </a:ext>
            </a:extLst>
          </p:cNvPr>
          <p:cNvSpPr>
            <a:spLocks noGrp="1"/>
          </p:cNvSpPr>
          <p:nvPr>
            <p:ph type="body" sz="quarter" idx="11"/>
          </p:nvPr>
        </p:nvSpPr>
        <p:spPr>
          <a:xfrm>
            <a:off x="398897" y="447675"/>
            <a:ext cx="11014170" cy="514350"/>
          </a:xfrm>
        </p:spPr>
        <p:txBody>
          <a:bodyPr/>
          <a:lstStyle/>
          <a:p>
            <a:r>
              <a:rPr lang="en-AU" sz="3200" dirty="0"/>
              <a:t>About the National Institute of Integrative Medicine (NIIM)</a:t>
            </a:r>
          </a:p>
        </p:txBody>
      </p:sp>
      <p:pic>
        <p:nvPicPr>
          <p:cNvPr id="5" name="Picture 4"/>
          <p:cNvPicPr>
            <a:picLocks noChangeAspect="1"/>
          </p:cNvPicPr>
          <p:nvPr/>
        </p:nvPicPr>
        <p:blipFill rotWithShape="1">
          <a:blip r:embed="rId3"/>
          <a:srcRect l="50551" t="2464" r="4975"/>
          <a:stretch/>
        </p:blipFill>
        <p:spPr>
          <a:xfrm>
            <a:off x="626197" y="1281473"/>
            <a:ext cx="1442748" cy="1689652"/>
          </a:xfrm>
          <a:prstGeom prst="rect">
            <a:avLst/>
          </a:prstGeom>
        </p:spPr>
      </p:pic>
      <p:pic>
        <p:nvPicPr>
          <p:cNvPr id="7" name="Picture 6">
            <a:extLst>
              <a:ext uri="{FF2B5EF4-FFF2-40B4-BE49-F238E27FC236}">
                <a16:creationId xmlns:a16="http://schemas.microsoft.com/office/drawing/2014/main" id="{E87D3C50-9FB1-4270-9F0E-14533A1A42CC}"/>
              </a:ext>
            </a:extLst>
          </p:cNvPr>
          <p:cNvPicPr>
            <a:picLocks noChangeAspect="1"/>
          </p:cNvPicPr>
          <p:nvPr/>
        </p:nvPicPr>
        <p:blipFill rotWithShape="1">
          <a:blip r:embed="rId4"/>
          <a:srcRect l="5322" t="5951"/>
          <a:stretch/>
        </p:blipFill>
        <p:spPr>
          <a:xfrm>
            <a:off x="168965" y="3240156"/>
            <a:ext cx="1899980" cy="1708339"/>
          </a:xfrm>
          <a:prstGeom prst="rect">
            <a:avLst/>
          </a:prstGeom>
        </p:spPr>
      </p:pic>
    </p:spTree>
    <p:extLst>
      <p:ext uri="{BB962C8B-B14F-4D97-AF65-F5344CB8AC3E}">
        <p14:creationId xmlns:p14="http://schemas.microsoft.com/office/powerpoint/2010/main" val="60467636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1162072-33F3-4B8F-AE00-B7F7055013D3}"/>
              </a:ext>
            </a:extLst>
          </p:cNvPr>
          <p:cNvSpPr>
            <a:spLocks noGrp="1"/>
          </p:cNvSpPr>
          <p:nvPr>
            <p:ph type="body" sz="quarter" idx="11"/>
          </p:nvPr>
        </p:nvSpPr>
        <p:spPr>
          <a:xfrm>
            <a:off x="655782" y="447675"/>
            <a:ext cx="11202542" cy="514350"/>
          </a:xfrm>
        </p:spPr>
        <p:txBody>
          <a:bodyPr/>
          <a:lstStyle/>
          <a:p>
            <a:r>
              <a:rPr lang="en-AU" sz="3300" dirty="0"/>
              <a:t>Highlights &amp; Recap – 9</a:t>
            </a:r>
            <a:r>
              <a:rPr lang="en-AU" sz="3300" baseline="30000" dirty="0"/>
              <a:t>th</a:t>
            </a:r>
            <a:r>
              <a:rPr lang="en-AU" sz="3300" dirty="0"/>
              <a:t> Annual NIIM Symposium in 2024 </a:t>
            </a:r>
          </a:p>
        </p:txBody>
      </p:sp>
      <p:pic>
        <p:nvPicPr>
          <p:cNvPr id="4" name="Picture 3">
            <a:extLst>
              <a:ext uri="{FF2B5EF4-FFF2-40B4-BE49-F238E27FC236}">
                <a16:creationId xmlns:a16="http://schemas.microsoft.com/office/drawing/2014/main" id="{853FBB10-E053-48D3-B179-5CC6D55BFAF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797265" y="1172316"/>
            <a:ext cx="3572979" cy="2075029"/>
          </a:xfrm>
          <a:prstGeom prst="rect">
            <a:avLst/>
          </a:prstGeom>
        </p:spPr>
      </p:pic>
      <p:pic>
        <p:nvPicPr>
          <p:cNvPr id="6" name="Picture 5">
            <a:extLst>
              <a:ext uri="{FF2B5EF4-FFF2-40B4-BE49-F238E27FC236}">
                <a16:creationId xmlns:a16="http://schemas.microsoft.com/office/drawing/2014/main" id="{99EC7C4B-F2CA-4A42-B627-319847F3086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3674" y="1188959"/>
            <a:ext cx="2387337" cy="2053079"/>
          </a:xfrm>
          <a:prstGeom prst="rect">
            <a:avLst/>
          </a:prstGeom>
        </p:spPr>
      </p:pic>
      <p:pic>
        <p:nvPicPr>
          <p:cNvPr id="8" name="Picture 7">
            <a:extLst>
              <a:ext uri="{FF2B5EF4-FFF2-40B4-BE49-F238E27FC236}">
                <a16:creationId xmlns:a16="http://schemas.microsoft.com/office/drawing/2014/main" id="{92DA5954-B2C3-4720-9EBE-47178851AE0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667000" y="1188959"/>
            <a:ext cx="3073703" cy="2055473"/>
          </a:xfrm>
          <a:prstGeom prst="rect">
            <a:avLst/>
          </a:prstGeom>
        </p:spPr>
      </p:pic>
      <p:pic>
        <p:nvPicPr>
          <p:cNvPr id="10" name="Picture 9">
            <a:extLst>
              <a:ext uri="{FF2B5EF4-FFF2-40B4-BE49-F238E27FC236}">
                <a16:creationId xmlns:a16="http://schemas.microsoft.com/office/drawing/2014/main" id="{E85845EA-7BE1-4406-9C3D-8A52695BB4E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426807" y="1172316"/>
            <a:ext cx="2567632" cy="2664393"/>
          </a:xfrm>
          <a:prstGeom prst="rect">
            <a:avLst/>
          </a:prstGeom>
        </p:spPr>
      </p:pic>
      <p:pic>
        <p:nvPicPr>
          <p:cNvPr id="12" name="Picture 11">
            <a:extLst>
              <a:ext uri="{FF2B5EF4-FFF2-40B4-BE49-F238E27FC236}">
                <a16:creationId xmlns:a16="http://schemas.microsoft.com/office/drawing/2014/main" id="{62D080F3-8CB9-4839-B506-9810999A6E0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29330" y="5135197"/>
            <a:ext cx="2835191" cy="1664091"/>
          </a:xfrm>
          <a:prstGeom prst="rect">
            <a:avLst/>
          </a:prstGeom>
        </p:spPr>
      </p:pic>
      <p:pic>
        <p:nvPicPr>
          <p:cNvPr id="14" name="Picture 13">
            <a:extLst>
              <a:ext uri="{FF2B5EF4-FFF2-40B4-BE49-F238E27FC236}">
                <a16:creationId xmlns:a16="http://schemas.microsoft.com/office/drawing/2014/main" id="{8ABA424B-16AC-4D7B-920C-1BF80B413FF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13674" y="3374740"/>
            <a:ext cx="2850847" cy="1649747"/>
          </a:xfrm>
          <a:prstGeom prst="rect">
            <a:avLst/>
          </a:prstGeom>
        </p:spPr>
      </p:pic>
      <p:pic>
        <p:nvPicPr>
          <p:cNvPr id="16" name="Picture 15">
            <a:extLst>
              <a:ext uri="{FF2B5EF4-FFF2-40B4-BE49-F238E27FC236}">
                <a16:creationId xmlns:a16="http://schemas.microsoft.com/office/drawing/2014/main" id="{65A95DD4-BA59-4D32-829B-74CA987C87B2}"/>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121084" y="3367559"/>
            <a:ext cx="3147741" cy="1657957"/>
          </a:xfrm>
          <a:prstGeom prst="rect">
            <a:avLst/>
          </a:prstGeom>
        </p:spPr>
      </p:pic>
      <p:pic>
        <p:nvPicPr>
          <p:cNvPr id="18" name="Picture 17">
            <a:extLst>
              <a:ext uri="{FF2B5EF4-FFF2-40B4-BE49-F238E27FC236}">
                <a16:creationId xmlns:a16="http://schemas.microsoft.com/office/drawing/2014/main" id="{FF21ABF5-474C-41CD-8B39-EA8A99B7E6AC}"/>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325388" y="3374740"/>
            <a:ext cx="3044856" cy="2370009"/>
          </a:xfrm>
          <a:prstGeom prst="rect">
            <a:avLst/>
          </a:prstGeom>
        </p:spPr>
      </p:pic>
      <p:pic>
        <p:nvPicPr>
          <p:cNvPr id="20" name="Picture 19">
            <a:extLst>
              <a:ext uri="{FF2B5EF4-FFF2-40B4-BE49-F238E27FC236}">
                <a16:creationId xmlns:a16="http://schemas.microsoft.com/office/drawing/2014/main" id="{323DE352-9F07-41A8-B75C-0B0D34AFA2D4}"/>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3121084" y="5054926"/>
            <a:ext cx="3147741" cy="1774832"/>
          </a:xfrm>
          <a:prstGeom prst="rect">
            <a:avLst/>
          </a:prstGeom>
        </p:spPr>
      </p:pic>
      <p:pic>
        <p:nvPicPr>
          <p:cNvPr id="22" name="Picture 21">
            <a:extLst>
              <a:ext uri="{FF2B5EF4-FFF2-40B4-BE49-F238E27FC236}">
                <a16:creationId xmlns:a16="http://schemas.microsoft.com/office/drawing/2014/main" id="{97B2A5C9-EBCB-4E3F-BEC0-14E7F090A463}"/>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9426807" y="3896580"/>
            <a:ext cx="2567632" cy="1848170"/>
          </a:xfrm>
          <a:prstGeom prst="rect">
            <a:avLst/>
          </a:prstGeom>
        </p:spPr>
      </p:pic>
    </p:spTree>
    <p:extLst>
      <p:ext uri="{BB962C8B-B14F-4D97-AF65-F5344CB8AC3E}">
        <p14:creationId xmlns:p14="http://schemas.microsoft.com/office/powerpoint/2010/main" val="113943104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1162072-33F3-4B8F-AE00-B7F7055013D3}"/>
              </a:ext>
            </a:extLst>
          </p:cNvPr>
          <p:cNvSpPr>
            <a:spLocks noGrp="1"/>
          </p:cNvSpPr>
          <p:nvPr>
            <p:ph type="body" sz="quarter" idx="11"/>
          </p:nvPr>
        </p:nvSpPr>
        <p:spPr>
          <a:xfrm>
            <a:off x="655782" y="447675"/>
            <a:ext cx="9827491" cy="514350"/>
          </a:xfrm>
        </p:spPr>
        <p:txBody>
          <a:bodyPr/>
          <a:lstStyle/>
          <a:p>
            <a:r>
              <a:rPr lang="en-AU" sz="3400" dirty="0"/>
              <a:t>Highlights &amp; Recap – 9</a:t>
            </a:r>
            <a:r>
              <a:rPr lang="en-AU" sz="3400" baseline="30000" dirty="0"/>
              <a:t>th</a:t>
            </a:r>
            <a:r>
              <a:rPr lang="en-AU" sz="3400" dirty="0"/>
              <a:t> Annual NIIM Symposium </a:t>
            </a:r>
          </a:p>
        </p:txBody>
      </p:sp>
      <p:sp>
        <p:nvSpPr>
          <p:cNvPr id="20" name="Text Placeholder 1">
            <a:extLst>
              <a:ext uri="{FF2B5EF4-FFF2-40B4-BE49-F238E27FC236}">
                <a16:creationId xmlns:a16="http://schemas.microsoft.com/office/drawing/2014/main" id="{03D045EC-12C2-47C3-BEEF-B59D0E1433A0}"/>
              </a:ext>
            </a:extLst>
          </p:cNvPr>
          <p:cNvSpPr>
            <a:spLocks noGrp="1"/>
          </p:cNvSpPr>
          <p:nvPr>
            <p:ph type="body" sz="quarter" idx="10"/>
          </p:nvPr>
        </p:nvSpPr>
        <p:spPr>
          <a:xfrm>
            <a:off x="736600" y="1138445"/>
            <a:ext cx="10617200" cy="5248275"/>
          </a:xfrm>
        </p:spPr>
        <p:txBody>
          <a:bodyPr/>
          <a:lstStyle/>
          <a:p>
            <a:pPr marL="0" indent="0" algn="just">
              <a:lnSpc>
                <a:spcPct val="100000"/>
              </a:lnSpc>
              <a:spcBef>
                <a:spcPts val="0"/>
              </a:spcBef>
              <a:buNone/>
            </a:pPr>
            <a:r>
              <a:rPr lang="en-AU" sz="1800" dirty="0">
                <a:latin typeface="+mj-lt"/>
              </a:rPr>
              <a:t>The results of the 2024 Symposium speak for themselves, with a great attendance rate and return on investment for our sponsors, and meaningful education delivered for delegates: </a:t>
            </a:r>
          </a:p>
          <a:p>
            <a:pPr algn="just">
              <a:lnSpc>
                <a:spcPct val="100000"/>
              </a:lnSpc>
              <a:spcBef>
                <a:spcPts val="0"/>
              </a:spcBef>
            </a:pPr>
            <a:r>
              <a:rPr lang="en-AU" sz="1800" dirty="0">
                <a:latin typeface="+mj-lt"/>
              </a:rPr>
              <a:t>150+ delegates attended</a:t>
            </a:r>
          </a:p>
          <a:p>
            <a:pPr algn="just">
              <a:lnSpc>
                <a:spcPct val="100000"/>
              </a:lnSpc>
              <a:spcBef>
                <a:spcPts val="0"/>
              </a:spcBef>
            </a:pPr>
            <a:r>
              <a:rPr lang="en-AU" sz="1800" dirty="0">
                <a:latin typeface="+mj-lt"/>
              </a:rPr>
              <a:t>18+ hours of presentations and workshops delivered</a:t>
            </a:r>
          </a:p>
          <a:p>
            <a:pPr algn="just">
              <a:lnSpc>
                <a:spcPct val="100000"/>
              </a:lnSpc>
              <a:spcBef>
                <a:spcPts val="0"/>
              </a:spcBef>
            </a:pPr>
            <a:r>
              <a:rPr lang="en-AU" sz="1800" dirty="0">
                <a:latin typeface="+mj-lt"/>
              </a:rPr>
              <a:t>Overall positive rating of 9.15/10 from delegates</a:t>
            </a:r>
          </a:p>
          <a:p>
            <a:pPr algn="just">
              <a:lnSpc>
                <a:spcPct val="100000"/>
              </a:lnSpc>
              <a:spcBef>
                <a:spcPts val="0"/>
              </a:spcBef>
            </a:pPr>
            <a:r>
              <a:rPr lang="en-AU" sz="1800" dirty="0">
                <a:latin typeface="+mj-lt"/>
              </a:rPr>
              <a:t>24 expert keynote speakers comprised of professors, researchers, doctors and healthcare professionals</a:t>
            </a:r>
          </a:p>
          <a:p>
            <a:pPr algn="just">
              <a:lnSpc>
                <a:spcPct val="100000"/>
              </a:lnSpc>
              <a:spcBef>
                <a:spcPts val="0"/>
              </a:spcBef>
            </a:pPr>
            <a:r>
              <a:rPr lang="en-AU" sz="1800" dirty="0">
                <a:latin typeface="+mj-lt"/>
              </a:rPr>
              <a:t>6+ hours for delegates to visit exhibition area</a:t>
            </a:r>
          </a:p>
          <a:p>
            <a:pPr algn="just">
              <a:lnSpc>
                <a:spcPct val="100000"/>
              </a:lnSpc>
              <a:spcBef>
                <a:spcPts val="0"/>
              </a:spcBef>
            </a:pPr>
            <a:endParaRPr lang="en-AU" sz="1800" dirty="0">
              <a:latin typeface="+mj-lt"/>
            </a:endParaRPr>
          </a:p>
          <a:p>
            <a:pPr marL="0" indent="0" algn="just">
              <a:lnSpc>
                <a:spcPct val="100000"/>
              </a:lnSpc>
              <a:spcBef>
                <a:spcPts val="0"/>
              </a:spcBef>
              <a:buNone/>
            </a:pPr>
            <a:r>
              <a:rPr lang="en-AU" sz="1800" dirty="0">
                <a:latin typeface="+mj-lt"/>
              </a:rPr>
              <a:t>Some positive feedback from our sponsors and delegates: </a:t>
            </a:r>
          </a:p>
          <a:p>
            <a:pPr algn="just">
              <a:lnSpc>
                <a:spcPct val="100000"/>
              </a:lnSpc>
              <a:spcBef>
                <a:spcPts val="0"/>
              </a:spcBef>
            </a:pPr>
            <a:r>
              <a:rPr lang="en-AU" sz="1800" i="1" dirty="0">
                <a:latin typeface="+mj-lt"/>
              </a:rPr>
              <a:t>“An excellent event, we will be back next year!”</a:t>
            </a:r>
          </a:p>
          <a:p>
            <a:pPr algn="just">
              <a:lnSpc>
                <a:spcPct val="100000"/>
              </a:lnSpc>
              <a:spcBef>
                <a:spcPts val="0"/>
              </a:spcBef>
            </a:pPr>
            <a:r>
              <a:rPr lang="en-AU" sz="1800" i="1" dirty="0">
                <a:latin typeface="+mj-lt"/>
              </a:rPr>
              <a:t>“This has been one of the best events of 2024!”</a:t>
            </a:r>
          </a:p>
          <a:p>
            <a:pPr algn="just">
              <a:lnSpc>
                <a:spcPct val="100000"/>
              </a:lnSpc>
              <a:spcBef>
                <a:spcPts val="0"/>
              </a:spcBef>
            </a:pPr>
            <a:r>
              <a:rPr lang="en-AU" sz="1800" i="1" dirty="0">
                <a:latin typeface="+mj-lt"/>
              </a:rPr>
              <a:t>“We always look forward to NIIM events every year, it’s such a great addition to our business.” </a:t>
            </a:r>
          </a:p>
          <a:p>
            <a:pPr algn="just">
              <a:lnSpc>
                <a:spcPct val="100000"/>
              </a:lnSpc>
              <a:spcBef>
                <a:spcPts val="0"/>
              </a:spcBef>
            </a:pPr>
            <a:r>
              <a:rPr lang="en-US" sz="1800" i="1" dirty="0">
                <a:latin typeface="+mj-lt"/>
              </a:rPr>
              <a:t>“Thank you for such a great conference. I thought the diversity of speakers and topics were great and so many speakers were engaging and informative!”</a:t>
            </a:r>
            <a:endParaRPr lang="en-AU" sz="1800" i="1" dirty="0">
              <a:latin typeface="+mj-lt"/>
            </a:endParaRPr>
          </a:p>
          <a:p>
            <a:pPr algn="just">
              <a:lnSpc>
                <a:spcPct val="100000"/>
              </a:lnSpc>
              <a:spcBef>
                <a:spcPts val="0"/>
              </a:spcBef>
            </a:pPr>
            <a:endParaRPr lang="en-AU" sz="1800" dirty="0">
              <a:latin typeface="+mj-lt"/>
            </a:endParaRPr>
          </a:p>
          <a:p>
            <a:pPr algn="just">
              <a:lnSpc>
                <a:spcPct val="100000"/>
              </a:lnSpc>
              <a:spcBef>
                <a:spcPts val="0"/>
              </a:spcBef>
            </a:pPr>
            <a:endParaRPr lang="en-AU" sz="1800" dirty="0">
              <a:latin typeface="+mj-lt"/>
            </a:endParaRPr>
          </a:p>
          <a:p>
            <a:pPr algn="just">
              <a:lnSpc>
                <a:spcPct val="100000"/>
              </a:lnSpc>
              <a:spcBef>
                <a:spcPts val="0"/>
              </a:spcBef>
            </a:pPr>
            <a:endParaRPr lang="en-AU" sz="1800" b="1" i="1" dirty="0">
              <a:latin typeface="+mj-lt"/>
            </a:endParaRPr>
          </a:p>
        </p:txBody>
      </p:sp>
    </p:spTree>
    <p:extLst>
      <p:ext uri="{BB962C8B-B14F-4D97-AF65-F5344CB8AC3E}">
        <p14:creationId xmlns:p14="http://schemas.microsoft.com/office/powerpoint/2010/main" val="125914467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D045EC-12C2-47C3-BEEF-B59D0E1433A0}"/>
              </a:ext>
            </a:extLst>
          </p:cNvPr>
          <p:cNvSpPr>
            <a:spLocks noGrp="1"/>
          </p:cNvSpPr>
          <p:nvPr>
            <p:ph type="body" sz="quarter" idx="10"/>
          </p:nvPr>
        </p:nvSpPr>
        <p:spPr>
          <a:xfrm>
            <a:off x="736601" y="1021334"/>
            <a:ext cx="10698112" cy="5248275"/>
          </a:xfrm>
        </p:spPr>
        <p:txBody>
          <a:bodyPr/>
          <a:lstStyle/>
          <a:p>
            <a:pPr marL="342900" lvl="0" indent="-342900">
              <a:lnSpc>
                <a:spcPct val="100000"/>
              </a:lnSpc>
              <a:spcBef>
                <a:spcPts val="0"/>
              </a:spcBef>
              <a:buFont typeface="+mj-lt"/>
              <a:buAutoNum type="arabicPeriod"/>
            </a:pPr>
            <a:r>
              <a:rPr lang="en-AU" sz="1600" b="1" dirty="0">
                <a:effectLst/>
                <a:latin typeface="Calibri" panose="020F0502020204030204" pitchFamily="34" charset="0"/>
                <a:ea typeface="Times New Roman" panose="02020603050405020304" pitchFamily="18" charset="0"/>
              </a:rPr>
              <a:t>Direct Access to Healthcare Professionals: </a:t>
            </a:r>
            <a:r>
              <a:rPr lang="en-AU" sz="1600" dirty="0">
                <a:effectLst/>
                <a:latin typeface="Calibri" panose="020F0502020204030204" pitchFamily="34" charset="0"/>
                <a:ea typeface="Times New Roman" panose="02020603050405020304" pitchFamily="18" charset="0"/>
              </a:rPr>
              <a:t>Connect with an audience of approx. 200 highly skilled medical and allied health practitioners who influence healthcare decisions and patient care in the field of integrative and complementary medicine. Our audience of healthcare professionals are actively seeking innovative solutions, tools, education and products to enhance their clinical practice.</a:t>
            </a:r>
            <a:endParaRPr lang="en-AU" sz="1600" dirty="0">
              <a:effectLst/>
              <a:latin typeface="Calibri" panose="020F0502020204030204" pitchFamily="34" charset="0"/>
              <a:ea typeface="Calibri" panose="020F0502020204030204" pitchFamily="34" charset="0"/>
            </a:endParaRPr>
          </a:p>
          <a:p>
            <a:pPr marL="342900" lvl="0" indent="-342900">
              <a:lnSpc>
                <a:spcPct val="100000"/>
              </a:lnSpc>
              <a:spcBef>
                <a:spcPts val="0"/>
              </a:spcBef>
              <a:buFont typeface="+mj-lt"/>
              <a:buAutoNum type="arabicPeriod"/>
            </a:pPr>
            <a:r>
              <a:rPr lang="en-AU" sz="1600" b="1" dirty="0">
                <a:effectLst/>
                <a:latin typeface="Calibri" panose="020F0502020204030204" pitchFamily="34" charset="0"/>
                <a:ea typeface="Times New Roman" panose="02020603050405020304" pitchFamily="18" charset="0"/>
              </a:rPr>
              <a:t>Positioning as a Leader in Healthcare Innovation: </a:t>
            </a:r>
            <a:r>
              <a:rPr lang="en-AU" sz="1600" dirty="0">
                <a:effectLst/>
                <a:latin typeface="Calibri" panose="020F0502020204030204" pitchFamily="34" charset="0"/>
                <a:ea typeface="Times New Roman" panose="02020603050405020304" pitchFamily="18" charset="0"/>
              </a:rPr>
              <a:t>Align your brand with the forefront of integrative and complementary medicine, reinforcing your commitment to advancing healthcare practices and improving patient outcomes. Align with NIIM’s reputation for integrity and excellence in education and healthcare, boosting trust in your brand among an audience that values credibility.</a:t>
            </a:r>
            <a:endParaRPr lang="en-AU" sz="1600" dirty="0">
              <a:effectLst/>
              <a:latin typeface="Calibri" panose="020F0502020204030204" pitchFamily="34" charset="0"/>
              <a:ea typeface="Calibri" panose="020F0502020204030204" pitchFamily="34" charset="0"/>
            </a:endParaRPr>
          </a:p>
          <a:p>
            <a:pPr marL="342900" lvl="0" indent="-342900">
              <a:lnSpc>
                <a:spcPct val="100000"/>
              </a:lnSpc>
              <a:spcBef>
                <a:spcPts val="0"/>
              </a:spcBef>
              <a:buFont typeface="+mj-lt"/>
              <a:buAutoNum type="arabicPeriod"/>
            </a:pPr>
            <a:r>
              <a:rPr lang="en-AU" sz="1600" b="1" dirty="0">
                <a:effectLst/>
                <a:latin typeface="Calibri" panose="020F0502020204030204" pitchFamily="34" charset="0"/>
                <a:ea typeface="Times New Roman" panose="02020603050405020304" pitchFamily="18" charset="0"/>
              </a:rPr>
              <a:t>Networking with Decision-Makers and Influencers: </a:t>
            </a:r>
            <a:r>
              <a:rPr lang="en-AU" sz="1600" dirty="0">
                <a:effectLst/>
                <a:latin typeface="Calibri" panose="020F0502020204030204" pitchFamily="34" charset="0"/>
                <a:ea typeface="Times New Roman" panose="02020603050405020304" pitchFamily="18" charset="0"/>
              </a:rPr>
              <a:t>Engage directly with integrative medicine industry thought leaders, researchers, and practitioners who influence purchasing decisions and drive innovation in healthcare. Establish connections that extend beyond the event, creating opportunities for ongoing collaborations and partnerships with practitioners and organizations.</a:t>
            </a:r>
            <a:endParaRPr lang="en-AU" sz="1600" dirty="0">
              <a:effectLst/>
              <a:latin typeface="Calibri" panose="020F0502020204030204" pitchFamily="34" charset="0"/>
              <a:ea typeface="Calibri" panose="020F0502020204030204" pitchFamily="34" charset="0"/>
            </a:endParaRPr>
          </a:p>
          <a:p>
            <a:pPr marL="342900" lvl="0" indent="-342900">
              <a:lnSpc>
                <a:spcPct val="100000"/>
              </a:lnSpc>
              <a:spcBef>
                <a:spcPts val="0"/>
              </a:spcBef>
              <a:buFont typeface="+mj-lt"/>
              <a:buAutoNum type="arabicPeriod"/>
            </a:pPr>
            <a:r>
              <a:rPr lang="en-AU" sz="1600" b="1" dirty="0">
                <a:effectLst/>
                <a:latin typeface="Calibri" panose="020F0502020204030204" pitchFamily="34" charset="0"/>
                <a:ea typeface="Times New Roman" panose="02020603050405020304" pitchFamily="18" charset="0"/>
              </a:rPr>
              <a:t>Involvement in Cutting-Edge Medical Education</a:t>
            </a:r>
            <a:r>
              <a:rPr lang="en-AU" sz="1600" dirty="0">
                <a:effectLst/>
                <a:latin typeface="Calibri" panose="020F0502020204030204" pitchFamily="34" charset="0"/>
                <a:ea typeface="Times New Roman" panose="02020603050405020304" pitchFamily="18" charset="0"/>
              </a:rPr>
              <a:t>: Support a program presenting the latest evidence-based research, clinical insights, and practical strategies in integrative medicine, healthy aging, and lifestyle interventions.</a:t>
            </a:r>
            <a:endParaRPr lang="en-AU" sz="1600" dirty="0">
              <a:effectLst/>
              <a:latin typeface="Calibri" panose="020F0502020204030204" pitchFamily="34" charset="0"/>
              <a:ea typeface="Calibri" panose="020F0502020204030204" pitchFamily="34" charset="0"/>
            </a:endParaRPr>
          </a:p>
          <a:p>
            <a:pPr marL="342900" lvl="0" indent="-342900">
              <a:lnSpc>
                <a:spcPct val="100000"/>
              </a:lnSpc>
              <a:spcBef>
                <a:spcPts val="0"/>
              </a:spcBef>
              <a:buFont typeface="+mj-lt"/>
              <a:buAutoNum type="arabicPeriod"/>
            </a:pPr>
            <a:r>
              <a:rPr lang="en-AU" sz="1600" b="1" dirty="0">
                <a:effectLst/>
                <a:latin typeface="Calibri" panose="020F0502020204030204" pitchFamily="34" charset="0"/>
                <a:ea typeface="Times New Roman" panose="02020603050405020304" pitchFamily="18" charset="0"/>
              </a:rPr>
              <a:t>Customized Sponsorship Packages: </a:t>
            </a:r>
            <a:r>
              <a:rPr lang="en-AU" sz="1600" dirty="0">
                <a:effectLst/>
                <a:latin typeface="Calibri" panose="020F0502020204030204" pitchFamily="34" charset="0"/>
                <a:ea typeface="Times New Roman" panose="02020603050405020304" pitchFamily="18" charset="0"/>
              </a:rPr>
              <a:t>Choose from tailored sponsorship options that maximize your return on investment, from brand visibility in conference materials and  promotions to exclusive speaking opportunities.</a:t>
            </a:r>
            <a:endParaRPr lang="en-AU" sz="1600" dirty="0">
              <a:effectLst/>
              <a:latin typeface="Calibri" panose="020F0502020204030204" pitchFamily="34" charset="0"/>
              <a:ea typeface="Calibri" panose="020F0502020204030204" pitchFamily="34" charset="0"/>
            </a:endParaRPr>
          </a:p>
          <a:p>
            <a:pPr marL="342900" lvl="0" indent="-342900">
              <a:lnSpc>
                <a:spcPct val="100000"/>
              </a:lnSpc>
              <a:spcBef>
                <a:spcPts val="0"/>
              </a:spcBef>
              <a:buFont typeface="+mj-lt"/>
              <a:buAutoNum type="arabicPeriod"/>
            </a:pPr>
            <a:r>
              <a:rPr lang="en-AU" sz="1600" b="1" dirty="0">
                <a:effectLst/>
                <a:latin typeface="Calibri" panose="020F0502020204030204" pitchFamily="34" charset="0"/>
                <a:ea typeface="Times New Roman" panose="02020603050405020304" pitchFamily="18" charset="0"/>
              </a:rPr>
              <a:t>Enhanced Digital Reach:</a:t>
            </a:r>
            <a:r>
              <a:rPr lang="en-AU" sz="1600" dirty="0">
                <a:effectLst/>
                <a:latin typeface="Calibri" panose="020F0502020204030204" pitchFamily="34" charset="0"/>
                <a:ea typeface="Times New Roman" panose="02020603050405020304" pitchFamily="18" charset="0"/>
              </a:rPr>
              <a:t> Benefit from pre- and post-event promotion across NIIM’s extensive digital channels, including our extensive database, thousands of followers on social media, newsletters, and website features, amplifying your brand’s reach to an even wider audience.</a:t>
            </a:r>
            <a:endParaRPr lang="en-AU" sz="1600" dirty="0">
              <a:effectLst/>
              <a:latin typeface="Calibri" panose="020F0502020204030204" pitchFamily="34" charset="0"/>
              <a:ea typeface="Calibri" panose="020F0502020204030204" pitchFamily="34" charset="0"/>
            </a:endParaRPr>
          </a:p>
          <a:p>
            <a:pPr marL="342900" lvl="0" indent="-342900">
              <a:lnSpc>
                <a:spcPct val="100000"/>
              </a:lnSpc>
              <a:spcBef>
                <a:spcPts val="0"/>
              </a:spcBef>
              <a:buFont typeface="+mj-lt"/>
              <a:buAutoNum type="arabicPeriod"/>
            </a:pPr>
            <a:r>
              <a:rPr lang="en-AU" sz="1600" b="1" dirty="0">
                <a:effectLst/>
                <a:latin typeface="Calibri" panose="020F0502020204030204" pitchFamily="34" charset="0"/>
                <a:ea typeface="Times New Roman" panose="02020603050405020304" pitchFamily="18" charset="0"/>
              </a:rPr>
              <a:t>Access to New Market Insights: </a:t>
            </a:r>
            <a:r>
              <a:rPr lang="en-AU" sz="1600" dirty="0">
                <a:effectLst/>
                <a:latin typeface="Calibri" panose="020F0502020204030204" pitchFamily="34" charset="0"/>
                <a:ea typeface="Times New Roman" panose="02020603050405020304" pitchFamily="18" charset="0"/>
              </a:rPr>
              <a:t>Gain a deeper understanding of the challenges, opportunities, and trends in the medical and allied health fields through interaction with delegates and speakers.</a:t>
            </a:r>
            <a:endParaRPr lang="en-AU" sz="1600" dirty="0">
              <a:effectLst/>
              <a:latin typeface="Calibri" panose="020F0502020204030204" pitchFamily="34" charset="0"/>
              <a:ea typeface="Calibri" panose="020F0502020204030204" pitchFamily="34" charset="0"/>
            </a:endParaRPr>
          </a:p>
          <a:p>
            <a:pPr marL="0" indent="0" algn="just">
              <a:lnSpc>
                <a:spcPct val="100000"/>
              </a:lnSpc>
              <a:spcBef>
                <a:spcPts val="0"/>
              </a:spcBef>
              <a:buNone/>
            </a:pPr>
            <a:endParaRPr lang="en-AU" sz="1600" dirty="0">
              <a:latin typeface="+mj-lt"/>
            </a:endParaRPr>
          </a:p>
        </p:txBody>
      </p:sp>
      <p:sp>
        <p:nvSpPr>
          <p:cNvPr id="3" name="Text Placeholder 2">
            <a:extLst>
              <a:ext uri="{FF2B5EF4-FFF2-40B4-BE49-F238E27FC236}">
                <a16:creationId xmlns:a16="http://schemas.microsoft.com/office/drawing/2014/main" id="{41162072-33F3-4B8F-AE00-B7F7055013D3}"/>
              </a:ext>
            </a:extLst>
          </p:cNvPr>
          <p:cNvSpPr>
            <a:spLocks noGrp="1"/>
          </p:cNvSpPr>
          <p:nvPr>
            <p:ph type="body" sz="quarter" idx="11"/>
          </p:nvPr>
        </p:nvSpPr>
        <p:spPr>
          <a:xfrm>
            <a:off x="655782" y="447675"/>
            <a:ext cx="11721612" cy="514350"/>
          </a:xfrm>
        </p:spPr>
        <p:txBody>
          <a:bodyPr/>
          <a:lstStyle/>
          <a:p>
            <a:r>
              <a:rPr lang="en-AU" sz="3400" dirty="0"/>
              <a:t>Top Reasons to Sponsor the 10</a:t>
            </a:r>
            <a:r>
              <a:rPr lang="en-AU" sz="3400" baseline="30000" dirty="0"/>
              <a:t>th</a:t>
            </a:r>
            <a:r>
              <a:rPr lang="en-AU" sz="3400" dirty="0"/>
              <a:t> Annual NIIM Symposium</a:t>
            </a:r>
          </a:p>
        </p:txBody>
      </p:sp>
    </p:spTree>
    <p:extLst>
      <p:ext uri="{BB962C8B-B14F-4D97-AF65-F5344CB8AC3E}">
        <p14:creationId xmlns:p14="http://schemas.microsoft.com/office/powerpoint/2010/main" val="73685029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1162072-33F3-4B8F-AE00-B7F7055013D3}"/>
              </a:ext>
            </a:extLst>
          </p:cNvPr>
          <p:cNvSpPr>
            <a:spLocks noGrp="1"/>
          </p:cNvSpPr>
          <p:nvPr>
            <p:ph type="body" sz="quarter" idx="11"/>
          </p:nvPr>
        </p:nvSpPr>
        <p:spPr>
          <a:xfrm>
            <a:off x="666750" y="447675"/>
            <a:ext cx="9916583" cy="514350"/>
          </a:xfrm>
        </p:spPr>
        <p:txBody>
          <a:bodyPr/>
          <a:lstStyle/>
          <a:p>
            <a:r>
              <a:rPr lang="en-AU" sz="3600" dirty="0"/>
              <a:t>Schedule: Day 1 – 11-09-2025</a:t>
            </a:r>
          </a:p>
        </p:txBody>
      </p:sp>
      <p:sp>
        <p:nvSpPr>
          <p:cNvPr id="5" name="Text Placeholder 1">
            <a:extLst>
              <a:ext uri="{FF2B5EF4-FFF2-40B4-BE49-F238E27FC236}">
                <a16:creationId xmlns:a16="http://schemas.microsoft.com/office/drawing/2014/main" id="{03D045EC-12C2-47C3-BEEF-B59D0E1433A0}"/>
              </a:ext>
            </a:extLst>
          </p:cNvPr>
          <p:cNvSpPr>
            <a:spLocks noGrp="1"/>
          </p:cNvSpPr>
          <p:nvPr>
            <p:ph type="body" sz="quarter" idx="10"/>
          </p:nvPr>
        </p:nvSpPr>
        <p:spPr>
          <a:xfrm>
            <a:off x="666749" y="6444381"/>
            <a:ext cx="8991600" cy="373063"/>
          </a:xfrm>
        </p:spPr>
        <p:txBody>
          <a:bodyPr/>
          <a:lstStyle/>
          <a:p>
            <a:pPr marL="0" indent="0">
              <a:lnSpc>
                <a:spcPct val="100000"/>
              </a:lnSpc>
              <a:spcBef>
                <a:spcPts val="0"/>
              </a:spcBef>
              <a:buNone/>
            </a:pPr>
            <a:r>
              <a:rPr lang="en-AU" sz="1400" b="1" dirty="0">
                <a:solidFill>
                  <a:srgbClr val="C00000"/>
                </a:solidFill>
                <a:latin typeface="+mj-lt"/>
              </a:rPr>
              <a:t>Please note, this schedule is a draft only, it is correct at the time of distribution and is subject to change. </a:t>
            </a:r>
          </a:p>
        </p:txBody>
      </p:sp>
      <p:graphicFrame>
        <p:nvGraphicFramePr>
          <p:cNvPr id="2" name="Table 1">
            <a:extLst>
              <a:ext uri="{FF2B5EF4-FFF2-40B4-BE49-F238E27FC236}">
                <a16:creationId xmlns:a16="http://schemas.microsoft.com/office/drawing/2014/main" id="{4754A910-5CCB-4544-A27D-1259AC656D7B}"/>
              </a:ext>
            </a:extLst>
          </p:cNvPr>
          <p:cNvGraphicFramePr>
            <a:graphicFrameLocks noGrp="1"/>
          </p:cNvGraphicFramePr>
          <p:nvPr>
            <p:extLst>
              <p:ext uri="{D42A27DB-BD31-4B8C-83A1-F6EECF244321}">
                <p14:modId xmlns:p14="http://schemas.microsoft.com/office/powerpoint/2010/main" val="1614438136"/>
              </p:ext>
            </p:extLst>
          </p:nvPr>
        </p:nvGraphicFramePr>
        <p:xfrm>
          <a:off x="666749" y="1070130"/>
          <a:ext cx="9423020" cy="5000735"/>
        </p:xfrm>
        <a:graphic>
          <a:graphicData uri="http://schemas.openxmlformats.org/drawingml/2006/table">
            <a:tbl>
              <a:tblPr/>
              <a:tblGrid>
                <a:gridCol w="1045310">
                  <a:extLst>
                    <a:ext uri="{9D8B030D-6E8A-4147-A177-3AD203B41FA5}">
                      <a16:colId xmlns:a16="http://schemas.microsoft.com/office/drawing/2014/main" val="812781154"/>
                    </a:ext>
                  </a:extLst>
                </a:gridCol>
                <a:gridCol w="1210250">
                  <a:extLst>
                    <a:ext uri="{9D8B030D-6E8A-4147-A177-3AD203B41FA5}">
                      <a16:colId xmlns:a16="http://schemas.microsoft.com/office/drawing/2014/main" val="1000916795"/>
                    </a:ext>
                  </a:extLst>
                </a:gridCol>
                <a:gridCol w="673822">
                  <a:extLst>
                    <a:ext uri="{9D8B030D-6E8A-4147-A177-3AD203B41FA5}">
                      <a16:colId xmlns:a16="http://schemas.microsoft.com/office/drawing/2014/main" val="1858944051"/>
                    </a:ext>
                  </a:extLst>
                </a:gridCol>
                <a:gridCol w="2141538">
                  <a:extLst>
                    <a:ext uri="{9D8B030D-6E8A-4147-A177-3AD203B41FA5}">
                      <a16:colId xmlns:a16="http://schemas.microsoft.com/office/drawing/2014/main" val="613623802"/>
                    </a:ext>
                  </a:extLst>
                </a:gridCol>
                <a:gridCol w="2624138">
                  <a:extLst>
                    <a:ext uri="{9D8B030D-6E8A-4147-A177-3AD203B41FA5}">
                      <a16:colId xmlns:a16="http://schemas.microsoft.com/office/drawing/2014/main" val="2074660786"/>
                    </a:ext>
                  </a:extLst>
                </a:gridCol>
                <a:gridCol w="1727962">
                  <a:extLst>
                    <a:ext uri="{9D8B030D-6E8A-4147-A177-3AD203B41FA5}">
                      <a16:colId xmlns:a16="http://schemas.microsoft.com/office/drawing/2014/main" val="583894426"/>
                    </a:ext>
                  </a:extLst>
                </a:gridCol>
              </a:tblGrid>
              <a:tr h="198502">
                <a:tc>
                  <a:txBody>
                    <a:bodyPr/>
                    <a:lstStyle/>
                    <a:p>
                      <a:pPr algn="l" fontAlgn="b"/>
                      <a:r>
                        <a:rPr lang="en-AU" sz="1200" b="1" i="0" u="none" strike="noStrike" dirty="0">
                          <a:solidFill>
                            <a:srgbClr val="000000"/>
                          </a:solidFill>
                          <a:effectLst/>
                          <a:latin typeface="Calibri" panose="020F0502020204030204" pitchFamily="34" charset="0"/>
                        </a:rPr>
                        <a:t>Session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200" b="1" i="0" u="none" strike="noStrike">
                          <a:solidFill>
                            <a:srgbClr val="000000"/>
                          </a:solidFill>
                          <a:effectLst/>
                          <a:latin typeface="Calibri" panose="020F0502020204030204" pitchFamily="34" charset="0"/>
                        </a:rPr>
                        <a:t>Time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200" b="1" i="0" u="none" strike="noStrike">
                          <a:solidFill>
                            <a:srgbClr val="000000"/>
                          </a:solidFill>
                          <a:effectLst/>
                          <a:latin typeface="Calibri" panose="020F0502020204030204" pitchFamily="34" charset="0"/>
                        </a:rPr>
                        <a:t>Minutes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200" b="1" i="0" u="none" strike="noStrike">
                          <a:solidFill>
                            <a:srgbClr val="000000"/>
                          </a:solidFill>
                          <a:effectLst/>
                          <a:latin typeface="Calibri" panose="020F0502020204030204" pitchFamily="34" charset="0"/>
                        </a:rPr>
                        <a:t>Description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200" b="1" i="0" u="none" strike="noStrike">
                          <a:solidFill>
                            <a:srgbClr val="000000"/>
                          </a:solidFill>
                          <a:effectLst/>
                          <a:latin typeface="Calibri" panose="020F0502020204030204" pitchFamily="34" charset="0"/>
                        </a:rPr>
                        <a:t>Presenter/Speaker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tc>
                  <a:txBody>
                    <a:bodyPr/>
                    <a:lstStyle/>
                    <a:p>
                      <a:pPr algn="ctr" fontAlgn="b"/>
                      <a:r>
                        <a:rPr lang="en-AU" sz="12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8575296"/>
                  </a:ext>
                </a:extLst>
              </a:tr>
              <a:tr h="198502">
                <a:tc>
                  <a:txBody>
                    <a:bodyPr/>
                    <a:lstStyle/>
                    <a:p>
                      <a:pPr algn="l" fontAlgn="b"/>
                      <a:r>
                        <a:rPr lang="en-AU" sz="1200" b="0" i="1" u="none" strike="noStrike">
                          <a:solidFill>
                            <a:srgbClr val="000000"/>
                          </a:solidFill>
                          <a:effectLst/>
                          <a:latin typeface="Calibri" panose="020F0502020204030204" pitchFamily="34" charset="0"/>
                        </a:rPr>
                        <a:t>Arrival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200" b="0" i="0" u="none" strike="noStrike">
                          <a:solidFill>
                            <a:srgbClr val="000000"/>
                          </a:solidFill>
                          <a:effectLst/>
                          <a:latin typeface="Calibri" panose="020F0502020204030204" pitchFamily="34" charset="0"/>
                        </a:rPr>
                        <a:t>8.15am - 8.45am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200" b="0" i="0" u="none" strike="noStrike">
                          <a:solidFill>
                            <a:srgbClr val="000000"/>
                          </a:solidFill>
                          <a:effectLst/>
                          <a:latin typeface="Calibri" panose="020F0502020204030204" pitchFamily="34" charset="0"/>
                        </a:rPr>
                        <a:t>30 mins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200" b="0" i="0" u="none" strike="noStrike" dirty="0">
                          <a:solidFill>
                            <a:srgbClr val="000000"/>
                          </a:solidFill>
                          <a:effectLst/>
                          <a:latin typeface="Calibri" panose="020F0502020204030204" pitchFamily="34" charset="0"/>
                        </a:rPr>
                        <a:t>Registration - Arrival Tea &amp; Coffee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AU"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8078323"/>
                  </a:ext>
                </a:extLst>
              </a:tr>
              <a:tr h="431913">
                <a:tc rowSpan="4">
                  <a:txBody>
                    <a:bodyPr/>
                    <a:lstStyle/>
                    <a:p>
                      <a:pPr algn="ctr" fontAlgn="ctr"/>
                      <a:r>
                        <a:rPr lang="en-AU" sz="1200" b="0" i="0" u="none" strike="noStrike">
                          <a:solidFill>
                            <a:srgbClr val="000000"/>
                          </a:solidFill>
                          <a:effectLst/>
                          <a:latin typeface="Calibri" panose="020F0502020204030204" pitchFamily="34" charset="0"/>
                        </a:rPr>
                        <a:t>Session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200" b="0" i="0" u="none" strike="noStrike" dirty="0">
                          <a:solidFill>
                            <a:srgbClr val="000000"/>
                          </a:solidFill>
                          <a:effectLst/>
                          <a:latin typeface="Calibri" panose="020F0502020204030204" pitchFamily="34" charset="0"/>
                        </a:rPr>
                        <a:t>8.45 - 9.00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200" b="0" i="0" u="none" strike="noStrike">
                          <a:solidFill>
                            <a:srgbClr val="000000"/>
                          </a:solidFill>
                          <a:effectLst/>
                          <a:latin typeface="Calibri" panose="020F0502020204030204" pitchFamily="34" charset="0"/>
                        </a:rPr>
                        <a:t>15 mins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200" b="0" i="0" u="none" strike="noStrike" dirty="0">
                          <a:solidFill>
                            <a:srgbClr val="000000"/>
                          </a:solidFill>
                          <a:effectLst/>
                          <a:latin typeface="Calibri" panose="020F0502020204030204" pitchFamily="34" charset="0"/>
                        </a:rPr>
                        <a:t>Welcome &amp; official opening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Calibri" panose="020F0502020204030204" pitchFamily="34" charset="0"/>
                        </a:rPr>
                        <a:t>NIIM CEO (Christopher Ouizeman) &amp; MC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AU"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85915523"/>
                  </a:ext>
                </a:extLst>
              </a:tr>
              <a:tr h="198502">
                <a:tc vMerge="1">
                  <a:txBody>
                    <a:bodyPr/>
                    <a:lstStyle/>
                    <a:p>
                      <a:endParaRPr lang="en-AU"/>
                    </a:p>
                  </a:txBody>
                  <a:tcPr/>
                </a:tc>
                <a:tc>
                  <a:txBody>
                    <a:bodyPr/>
                    <a:lstStyle/>
                    <a:p>
                      <a:pPr algn="l" fontAlgn="b"/>
                      <a:r>
                        <a:rPr lang="en-AU" sz="1200" b="0" i="0" u="none" strike="noStrike">
                          <a:solidFill>
                            <a:srgbClr val="000000"/>
                          </a:solidFill>
                          <a:effectLst/>
                          <a:latin typeface="Calibri" panose="020F0502020204030204" pitchFamily="34" charset="0"/>
                        </a:rPr>
                        <a:t>9.00 - 9.40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200" b="0" i="0" u="none" strike="noStrike">
                          <a:solidFill>
                            <a:srgbClr val="000000"/>
                          </a:solidFill>
                          <a:effectLst/>
                          <a:latin typeface="Calibri" panose="020F0502020204030204" pitchFamily="34" charset="0"/>
                        </a:rPr>
                        <a:t>40 mins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Speaker 1 - Keynote (B&amp;Y room)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200" b="1" i="0" u="none" strike="noStrike">
                          <a:solidFill>
                            <a:srgbClr val="4472C4"/>
                          </a:solidFill>
                          <a:effectLst/>
                          <a:latin typeface="Calibri" panose="020F0502020204030204" pitchFamily="34" charset="0"/>
                        </a:rPr>
                        <a:t>Prof AVNI SALI 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AU"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73835834"/>
                  </a:ext>
                </a:extLst>
              </a:tr>
              <a:tr h="198502">
                <a:tc vMerge="1">
                  <a:txBody>
                    <a:bodyPr/>
                    <a:lstStyle/>
                    <a:p>
                      <a:endParaRPr lang="en-AU"/>
                    </a:p>
                  </a:txBody>
                  <a:tcPr/>
                </a:tc>
                <a:tc>
                  <a:txBody>
                    <a:bodyPr/>
                    <a:lstStyle/>
                    <a:p>
                      <a:pPr algn="l" fontAlgn="b"/>
                      <a:r>
                        <a:rPr lang="en-AU" sz="1200" b="0" i="0" u="none" strike="noStrike">
                          <a:solidFill>
                            <a:srgbClr val="000000"/>
                          </a:solidFill>
                          <a:effectLst/>
                          <a:latin typeface="Calibri" panose="020F0502020204030204" pitchFamily="34" charset="0"/>
                        </a:rPr>
                        <a:t>9.40 - 10.20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200" b="0" i="0" u="none" strike="noStrike">
                          <a:solidFill>
                            <a:srgbClr val="000000"/>
                          </a:solidFill>
                          <a:effectLst/>
                          <a:latin typeface="Calibri" panose="020F0502020204030204" pitchFamily="34" charset="0"/>
                        </a:rPr>
                        <a:t>40 mins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Speaker 2 - Keynote (B&amp;Y room)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200" b="1" i="0" u="none" strike="noStrike" dirty="0">
                          <a:solidFill>
                            <a:srgbClr val="4472C4"/>
                          </a:solidFill>
                          <a:effectLst/>
                          <a:latin typeface="Calibri" panose="020F0502020204030204" pitchFamily="34" charset="0"/>
                        </a:rPr>
                        <a:t>Speaker TBC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AU"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14273"/>
                  </a:ext>
                </a:extLst>
              </a:tr>
              <a:tr h="198502">
                <a:tc vMerge="1">
                  <a:txBody>
                    <a:bodyPr/>
                    <a:lstStyle/>
                    <a:p>
                      <a:endParaRPr lang="en-AU"/>
                    </a:p>
                  </a:txBody>
                  <a:tcPr/>
                </a:tc>
                <a:tc>
                  <a:txBody>
                    <a:bodyPr/>
                    <a:lstStyle/>
                    <a:p>
                      <a:pPr algn="l" fontAlgn="b"/>
                      <a:r>
                        <a:rPr lang="en-AU" sz="1200" b="0" i="0" u="none" strike="noStrike">
                          <a:solidFill>
                            <a:srgbClr val="000000"/>
                          </a:solidFill>
                          <a:effectLst/>
                          <a:latin typeface="Calibri" panose="020F0502020204030204" pitchFamily="34" charset="0"/>
                        </a:rPr>
                        <a:t>10.20 - 10.30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200" b="0" i="0" u="none" strike="noStrike">
                          <a:solidFill>
                            <a:srgbClr val="000000"/>
                          </a:solidFill>
                          <a:effectLst/>
                          <a:latin typeface="Calibri" panose="020F0502020204030204" pitchFamily="34" charset="0"/>
                        </a:rPr>
                        <a:t>10 mins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1200" b="1" i="1" u="none" strike="noStrike">
                          <a:solidFill>
                            <a:srgbClr val="000000"/>
                          </a:solidFill>
                          <a:effectLst/>
                          <a:latin typeface="Calibri" panose="020F0502020204030204" pitchFamily="34" charset="0"/>
                        </a:rPr>
                        <a:t>Interactive Q&amp;A Panel - facilitated by MC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AU"/>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endParaRPr lang="en-AU"/>
                    </a:p>
                  </a:txBody>
                  <a:tcPr/>
                </a:tc>
                <a:extLst>
                  <a:ext uri="{0D108BD9-81ED-4DB2-BD59-A6C34878D82A}">
                    <a16:rowId xmlns:a16="http://schemas.microsoft.com/office/drawing/2014/main" val="1341854043"/>
                  </a:ext>
                </a:extLst>
              </a:tr>
              <a:tr h="198502">
                <a:tc>
                  <a:txBody>
                    <a:bodyPr/>
                    <a:lstStyle/>
                    <a:p>
                      <a:pPr algn="l" fontAlgn="b"/>
                      <a:r>
                        <a:rPr lang="en-AU"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AU" sz="1200" b="1" i="1" u="none" strike="noStrike">
                          <a:solidFill>
                            <a:srgbClr val="4472C4"/>
                          </a:solidFill>
                          <a:effectLst/>
                          <a:latin typeface="Calibri" panose="020F0502020204030204" pitchFamily="34" charset="0"/>
                        </a:rPr>
                        <a:t>10.30am - 11am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AU" sz="1200" b="1" i="1" u="none" strike="noStrike">
                          <a:solidFill>
                            <a:srgbClr val="4472C4"/>
                          </a:solidFill>
                          <a:effectLst/>
                          <a:latin typeface="Calibri" panose="020F0502020204030204" pitchFamily="34" charset="0"/>
                        </a:rPr>
                        <a:t>30 mins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gridSpan="3">
                  <a:txBody>
                    <a:bodyPr/>
                    <a:lstStyle/>
                    <a:p>
                      <a:pPr algn="ctr" fontAlgn="b"/>
                      <a:r>
                        <a:rPr lang="en-US" sz="1200" b="1" i="1" u="none" strike="noStrike">
                          <a:solidFill>
                            <a:srgbClr val="4472C4"/>
                          </a:solidFill>
                          <a:effectLst/>
                          <a:latin typeface="Calibri" panose="020F0502020204030204" pitchFamily="34" charset="0"/>
                        </a:rPr>
                        <a:t>Morning Tea - Exhibition &amp; Poster Viewing (30mins)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AU"/>
                    </a:p>
                  </a:txBody>
                  <a:tcPr>
                    <a:lnL w="6350" cap="flat" cmpd="sng" algn="ctr">
                      <a:solidFill>
                        <a:srgbClr val="000000"/>
                      </a:solidFill>
                      <a:prstDash val="solid"/>
                      <a:round/>
                      <a:headEnd type="none" w="med" len="med"/>
                      <a:tailEnd type="none" w="med" len="med"/>
                    </a:lnL>
                  </a:tcPr>
                </a:tc>
                <a:tc hMerge="1">
                  <a:txBody>
                    <a:bodyPr/>
                    <a:lstStyle/>
                    <a:p>
                      <a:endParaRPr lang="en-AU"/>
                    </a:p>
                  </a:txBody>
                  <a:tcPr/>
                </a:tc>
                <a:extLst>
                  <a:ext uri="{0D108BD9-81ED-4DB2-BD59-A6C34878D82A}">
                    <a16:rowId xmlns:a16="http://schemas.microsoft.com/office/drawing/2014/main" val="3691925807"/>
                  </a:ext>
                </a:extLst>
              </a:tr>
              <a:tr h="198502">
                <a:tc rowSpan="3">
                  <a:txBody>
                    <a:bodyPr/>
                    <a:lstStyle/>
                    <a:p>
                      <a:pPr algn="ctr" fontAlgn="ctr"/>
                      <a:r>
                        <a:rPr lang="en-AU" sz="1200" b="0" i="0" u="none" strike="noStrike">
                          <a:solidFill>
                            <a:srgbClr val="000000"/>
                          </a:solidFill>
                          <a:effectLst/>
                          <a:latin typeface="Calibri" panose="020F0502020204030204" pitchFamily="34" charset="0"/>
                        </a:rPr>
                        <a:t>Session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200" b="0" i="0" u="none" strike="noStrike">
                          <a:solidFill>
                            <a:srgbClr val="000000"/>
                          </a:solidFill>
                          <a:effectLst/>
                          <a:latin typeface="Calibri" panose="020F0502020204030204" pitchFamily="34" charset="0"/>
                        </a:rPr>
                        <a:t>11.00 - 11.40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200" b="0" i="0" u="none" strike="noStrike">
                          <a:solidFill>
                            <a:srgbClr val="000000"/>
                          </a:solidFill>
                          <a:effectLst/>
                          <a:latin typeface="Calibri" panose="020F0502020204030204" pitchFamily="34" charset="0"/>
                        </a:rPr>
                        <a:t>40 mins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200" b="0" i="0" u="none" strike="noStrike" dirty="0">
                          <a:solidFill>
                            <a:srgbClr val="000000"/>
                          </a:solidFill>
                          <a:effectLst/>
                          <a:latin typeface="Calibri" panose="020F0502020204030204" pitchFamily="34" charset="0"/>
                        </a:rPr>
                        <a:t>Speaker 3 - Keynote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AU" sz="1200" b="1" i="0" u="none" strike="noStrike">
                          <a:solidFill>
                            <a:srgbClr val="4472C4"/>
                          </a:solidFill>
                          <a:effectLst/>
                          <a:latin typeface="Calibri" panose="020F0502020204030204" pitchFamily="34" charset="0"/>
                        </a:rPr>
                        <a:t>Speaker TBC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AU" sz="12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4096073"/>
                  </a:ext>
                </a:extLst>
              </a:tr>
              <a:tr h="198502">
                <a:tc vMerge="1">
                  <a:txBody>
                    <a:bodyPr/>
                    <a:lstStyle/>
                    <a:p>
                      <a:endParaRPr lang="en-AU"/>
                    </a:p>
                  </a:txBody>
                  <a:tcPr/>
                </a:tc>
                <a:tc>
                  <a:txBody>
                    <a:bodyPr/>
                    <a:lstStyle/>
                    <a:p>
                      <a:pPr algn="l" fontAlgn="b"/>
                      <a:r>
                        <a:rPr lang="en-AU" sz="1200" b="0" i="0" u="none" strike="noStrike">
                          <a:solidFill>
                            <a:srgbClr val="000000"/>
                          </a:solidFill>
                          <a:effectLst/>
                          <a:latin typeface="Calibri" panose="020F0502020204030204" pitchFamily="34" charset="0"/>
                        </a:rPr>
                        <a:t>11.40 - 12.20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200" b="0" i="0" u="none" strike="noStrike">
                          <a:solidFill>
                            <a:srgbClr val="000000"/>
                          </a:solidFill>
                          <a:effectLst/>
                          <a:latin typeface="Calibri" panose="020F0502020204030204" pitchFamily="34" charset="0"/>
                        </a:rPr>
                        <a:t>40 mins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200" b="0" i="0" u="none" strike="noStrike">
                          <a:solidFill>
                            <a:srgbClr val="000000"/>
                          </a:solidFill>
                          <a:effectLst/>
                          <a:latin typeface="Calibri" panose="020F0502020204030204" pitchFamily="34" charset="0"/>
                        </a:rPr>
                        <a:t>Speaker 4 - Keynote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AU" sz="1200" b="1" i="0" u="none" strike="noStrike">
                          <a:solidFill>
                            <a:srgbClr val="4472C4"/>
                          </a:solidFill>
                          <a:effectLst/>
                          <a:latin typeface="Calibri" panose="020F0502020204030204" pitchFamily="34" charset="0"/>
                        </a:rPr>
                        <a:t>Speaker TBC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AU"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7567857"/>
                  </a:ext>
                </a:extLst>
              </a:tr>
              <a:tr h="198502">
                <a:tc vMerge="1">
                  <a:txBody>
                    <a:bodyPr/>
                    <a:lstStyle/>
                    <a:p>
                      <a:endParaRPr lang="en-AU"/>
                    </a:p>
                  </a:txBody>
                  <a:tcPr/>
                </a:tc>
                <a:tc>
                  <a:txBody>
                    <a:bodyPr/>
                    <a:lstStyle/>
                    <a:p>
                      <a:pPr algn="l" fontAlgn="b"/>
                      <a:r>
                        <a:rPr lang="en-AU" sz="1200" b="0" i="0" u="none" strike="noStrike">
                          <a:solidFill>
                            <a:srgbClr val="000000"/>
                          </a:solidFill>
                          <a:effectLst/>
                          <a:latin typeface="Calibri" panose="020F0502020204030204" pitchFamily="34" charset="0"/>
                        </a:rPr>
                        <a:t>12.20 - 12.30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200" b="0" i="0" u="none" strike="noStrike">
                          <a:solidFill>
                            <a:srgbClr val="000000"/>
                          </a:solidFill>
                          <a:effectLst/>
                          <a:latin typeface="Calibri" panose="020F0502020204030204" pitchFamily="34" charset="0"/>
                        </a:rPr>
                        <a:t>10 mins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1200" b="1" i="1" u="none" strike="noStrike">
                          <a:solidFill>
                            <a:srgbClr val="000000"/>
                          </a:solidFill>
                          <a:effectLst/>
                          <a:latin typeface="Calibri" panose="020F0502020204030204" pitchFamily="34" charset="0"/>
                        </a:rPr>
                        <a:t>Interactive Q&amp;A Panel - facilitated by MC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AU"/>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endParaRPr lang="en-AU"/>
                    </a:p>
                  </a:txBody>
                  <a:tcPr/>
                </a:tc>
                <a:extLst>
                  <a:ext uri="{0D108BD9-81ED-4DB2-BD59-A6C34878D82A}">
                    <a16:rowId xmlns:a16="http://schemas.microsoft.com/office/drawing/2014/main" val="1541148453"/>
                  </a:ext>
                </a:extLst>
              </a:tr>
              <a:tr h="360635">
                <a:tc>
                  <a:txBody>
                    <a:bodyPr/>
                    <a:lstStyle/>
                    <a:p>
                      <a:pPr algn="l" fontAlgn="b"/>
                      <a:r>
                        <a:rPr lang="en-AU" sz="12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AU" sz="1200" b="1" i="1" u="none" strike="noStrike">
                          <a:solidFill>
                            <a:srgbClr val="4472C4"/>
                          </a:solidFill>
                          <a:effectLst/>
                          <a:latin typeface="Calibri" panose="020F0502020204030204" pitchFamily="34" charset="0"/>
                        </a:rPr>
                        <a:t>12.30pm - 1.30pm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AU" sz="1200" b="1" i="1" u="none" strike="noStrike">
                          <a:solidFill>
                            <a:srgbClr val="4472C4"/>
                          </a:solidFill>
                          <a:effectLst/>
                          <a:latin typeface="Calibri" panose="020F0502020204030204" pitchFamily="34" charset="0"/>
                        </a:rPr>
                        <a:t>60 mins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gridSpan="3">
                  <a:txBody>
                    <a:bodyPr/>
                    <a:lstStyle/>
                    <a:p>
                      <a:pPr algn="ctr" fontAlgn="b"/>
                      <a:r>
                        <a:rPr lang="en-US" sz="1200" b="1" i="1" u="none" strike="noStrike" dirty="0">
                          <a:solidFill>
                            <a:srgbClr val="4472C4"/>
                          </a:solidFill>
                          <a:effectLst/>
                          <a:latin typeface="Calibri" panose="020F0502020204030204" pitchFamily="34" charset="0"/>
                        </a:rPr>
                        <a:t>Lunch - Exhibition &amp; Poster Viewing (1 </a:t>
                      </a:r>
                      <a:r>
                        <a:rPr lang="en-US" sz="1200" b="1" i="1" u="none" strike="noStrike" dirty="0" err="1">
                          <a:solidFill>
                            <a:srgbClr val="4472C4"/>
                          </a:solidFill>
                          <a:effectLst/>
                          <a:latin typeface="Calibri" panose="020F0502020204030204" pitchFamily="34" charset="0"/>
                        </a:rPr>
                        <a:t>hr</a:t>
                      </a:r>
                      <a:r>
                        <a:rPr lang="en-US" sz="1200" b="1" i="1" u="none" strike="noStrike" dirty="0">
                          <a:solidFill>
                            <a:srgbClr val="4472C4"/>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AU"/>
                    </a:p>
                  </a:txBody>
                  <a:tcPr>
                    <a:lnL w="6350" cap="flat" cmpd="sng" algn="ctr">
                      <a:solidFill>
                        <a:srgbClr val="000000"/>
                      </a:solidFill>
                      <a:prstDash val="solid"/>
                      <a:round/>
                      <a:headEnd type="none" w="med" len="med"/>
                      <a:tailEnd type="none" w="med" len="med"/>
                    </a:lnL>
                  </a:tcPr>
                </a:tc>
                <a:tc hMerge="1">
                  <a:txBody>
                    <a:bodyPr/>
                    <a:lstStyle/>
                    <a:p>
                      <a:endParaRPr lang="en-AU"/>
                    </a:p>
                  </a:txBody>
                  <a:tcPr/>
                </a:tc>
                <a:extLst>
                  <a:ext uri="{0D108BD9-81ED-4DB2-BD59-A6C34878D82A}">
                    <a16:rowId xmlns:a16="http://schemas.microsoft.com/office/drawing/2014/main" val="1837867673"/>
                  </a:ext>
                </a:extLst>
              </a:tr>
              <a:tr h="595504">
                <a:tc rowSpan="3">
                  <a:txBody>
                    <a:bodyPr/>
                    <a:lstStyle/>
                    <a:p>
                      <a:pPr algn="ctr" fontAlgn="ctr"/>
                      <a:r>
                        <a:rPr lang="en-AU" sz="1200" b="0" i="0" u="none" strike="noStrike" dirty="0">
                          <a:solidFill>
                            <a:srgbClr val="000000"/>
                          </a:solidFill>
                          <a:effectLst/>
                          <a:latin typeface="Calibri" panose="020F0502020204030204" pitchFamily="34" charset="0"/>
                        </a:rPr>
                        <a:t>Session 3 - Concurrent Workshops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200" b="0" i="0" u="none" strike="noStrike">
                          <a:solidFill>
                            <a:srgbClr val="000000"/>
                          </a:solidFill>
                          <a:effectLst/>
                          <a:latin typeface="Calibri" panose="020F0502020204030204" pitchFamily="34" charset="0"/>
                        </a:rPr>
                        <a:t>1.30 - 2.10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200" b="0" i="0" u="none" strike="noStrike">
                          <a:solidFill>
                            <a:srgbClr val="000000"/>
                          </a:solidFill>
                          <a:effectLst/>
                          <a:latin typeface="Calibri" panose="020F0502020204030204" pitchFamily="34" charset="0"/>
                        </a:rPr>
                        <a:t>40 mins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Speaker 5 - </a:t>
                      </a:r>
                      <a:r>
                        <a:rPr lang="en-US" sz="1200" b="1" i="0" u="none" strike="noStrike">
                          <a:solidFill>
                            <a:srgbClr val="70AD47"/>
                          </a:solidFill>
                          <a:effectLst/>
                          <a:latin typeface="Calibri" panose="020F0502020204030204" pitchFamily="34" charset="0"/>
                        </a:rPr>
                        <a:t>TBC</a:t>
                      </a:r>
                      <a:r>
                        <a:rPr lang="en-US" sz="1200" b="1" i="0" u="none" strike="noStrike">
                          <a:solidFill>
                            <a:srgbClr val="FFC000"/>
                          </a:solidFill>
                          <a:effectLst/>
                          <a:latin typeface="Calibri" panose="020F0502020204030204" pitchFamily="34" charset="0"/>
                        </a:rPr>
                        <a:t> </a:t>
                      </a:r>
                      <a:r>
                        <a:rPr lang="en-US" sz="1200" b="0" i="0" u="none" strike="noStrike">
                          <a:solidFill>
                            <a:srgbClr val="000000"/>
                          </a:solidFill>
                          <a:effectLst/>
                          <a:latin typeface="Calibri" panose="020F0502020204030204" pitchFamily="34" charset="0"/>
                        </a:rPr>
                        <a:t>- </a:t>
                      </a:r>
                      <a:r>
                        <a:rPr lang="en-US" sz="1200" b="1" i="0" u="none" strike="noStrike">
                          <a:solidFill>
                            <a:srgbClr val="000000"/>
                          </a:solidFill>
                          <a:effectLst/>
                          <a:latin typeface="Calibri" panose="020F0502020204030204" pitchFamily="34" charset="0"/>
                        </a:rPr>
                        <a:t>B&amp;Y room</a:t>
                      </a:r>
                      <a:endParaRPr lang="en-US" sz="1200" b="0" i="0" u="none" strike="noStrike">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Speaker 6 - </a:t>
                      </a:r>
                      <a:r>
                        <a:rPr lang="en-US" sz="1200" b="1" i="0" u="none" strike="noStrike" dirty="0">
                          <a:solidFill>
                            <a:srgbClr val="70AD47"/>
                          </a:solidFill>
                          <a:effectLst/>
                          <a:latin typeface="Calibri" panose="020F0502020204030204" pitchFamily="34" charset="0"/>
                        </a:rPr>
                        <a:t>TBC</a:t>
                      </a:r>
                      <a:r>
                        <a:rPr lang="en-US" sz="1200" b="0" i="0" u="none" strike="noStrike" dirty="0">
                          <a:solidFill>
                            <a:srgbClr val="70AD47"/>
                          </a:solidFill>
                          <a:effectLst/>
                          <a:latin typeface="Calibri" panose="020F0502020204030204" pitchFamily="34" charset="0"/>
                        </a:rPr>
                        <a:t> </a:t>
                      </a:r>
                      <a:r>
                        <a:rPr lang="en-US" sz="1200" b="0" i="0" u="none" strike="noStrike" dirty="0">
                          <a:solidFill>
                            <a:srgbClr val="000000"/>
                          </a:solidFill>
                          <a:effectLst/>
                          <a:latin typeface="Calibri" panose="020F0502020204030204" pitchFamily="34" charset="0"/>
                        </a:rPr>
                        <a:t>- </a:t>
                      </a:r>
                      <a:r>
                        <a:rPr lang="en-US" sz="1200" b="1" i="0" u="none" strike="noStrike" dirty="0">
                          <a:solidFill>
                            <a:srgbClr val="000000"/>
                          </a:solidFill>
                          <a:effectLst/>
                          <a:latin typeface="Calibri" panose="020F0502020204030204" pitchFamily="34" charset="0"/>
                        </a:rPr>
                        <a:t>Hawthorn Room</a:t>
                      </a:r>
                      <a:endParaRPr lang="en-US"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0000"/>
                          </a:solidFill>
                          <a:effectLst/>
                          <a:latin typeface="Calibri" panose="020F0502020204030204" pitchFamily="34" charset="0"/>
                        </a:rPr>
                        <a:t>Speaker 7 - Wellness Session with</a:t>
                      </a:r>
                      <a:r>
                        <a:rPr lang="en-US" sz="1200" b="1" i="0" u="none" strike="noStrike" dirty="0">
                          <a:solidFill>
                            <a:srgbClr val="70AD47"/>
                          </a:solidFill>
                          <a:effectLst/>
                          <a:latin typeface="Calibri" panose="020F0502020204030204" pitchFamily="34" charset="0"/>
                        </a:rPr>
                        <a:t> TBC</a:t>
                      </a:r>
                      <a:r>
                        <a:rPr lang="en-US" sz="1200" b="0" i="0" u="none" strike="noStrike" dirty="0">
                          <a:solidFill>
                            <a:srgbClr val="000000"/>
                          </a:solidFill>
                          <a:effectLst/>
                          <a:latin typeface="Calibri" panose="020F0502020204030204" pitchFamily="34" charset="0"/>
                        </a:rPr>
                        <a:t> </a:t>
                      </a:r>
                      <a:r>
                        <a:rPr lang="en-US" sz="1200" b="1" i="0" u="none" strike="noStrike" dirty="0">
                          <a:solidFill>
                            <a:srgbClr val="000000"/>
                          </a:solidFill>
                          <a:effectLst/>
                          <a:latin typeface="Calibri" panose="020F0502020204030204" pitchFamily="34" charset="0"/>
                        </a:rPr>
                        <a:t>(Banks Room)</a:t>
                      </a:r>
                      <a:endParaRPr lang="en-US"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9390918"/>
                  </a:ext>
                </a:extLst>
              </a:tr>
              <a:tr h="198502">
                <a:tc vMerge="1">
                  <a:txBody>
                    <a:bodyPr/>
                    <a:lstStyle/>
                    <a:p>
                      <a:endParaRPr lang="en-AU"/>
                    </a:p>
                  </a:txBody>
                  <a:tcPr/>
                </a:tc>
                <a:tc>
                  <a:txBody>
                    <a:bodyPr/>
                    <a:lstStyle/>
                    <a:p>
                      <a:pPr algn="l" fontAlgn="b"/>
                      <a:r>
                        <a:rPr lang="en-AU" sz="1200" b="0" i="1" u="none" strike="noStrike">
                          <a:solidFill>
                            <a:srgbClr val="000000"/>
                          </a:solidFill>
                          <a:effectLst/>
                          <a:latin typeface="Calibri" panose="020F0502020204030204" pitchFamily="34" charset="0"/>
                        </a:rPr>
                        <a:t>2.10 - 2.15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200" b="0" i="1" u="none" strike="noStrike">
                          <a:solidFill>
                            <a:srgbClr val="000000"/>
                          </a:solidFill>
                          <a:effectLst/>
                          <a:latin typeface="Calibri" panose="020F0502020204030204" pitchFamily="34" charset="0"/>
                        </a:rPr>
                        <a:t>5 mins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n-AU" sz="1200" b="0" i="1" u="none" strike="noStrike" dirty="0">
                          <a:solidFill>
                            <a:srgbClr val="000000"/>
                          </a:solidFill>
                          <a:effectLst/>
                          <a:latin typeface="Calibri" panose="020F0502020204030204" pitchFamily="34" charset="0"/>
                        </a:rPr>
                        <a:t>Changeover time (5 mins)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endParaRPr lang="en-AU"/>
                    </a:p>
                  </a:txBody>
                  <a:tcPr/>
                </a:tc>
                <a:extLst>
                  <a:ext uri="{0D108BD9-81ED-4DB2-BD59-A6C34878D82A}">
                    <a16:rowId xmlns:a16="http://schemas.microsoft.com/office/drawing/2014/main" val="3611195979"/>
                  </a:ext>
                </a:extLst>
              </a:tr>
              <a:tr h="436651">
                <a:tc vMerge="1">
                  <a:txBody>
                    <a:bodyPr/>
                    <a:lstStyle/>
                    <a:p>
                      <a:endParaRPr lang="en-AU"/>
                    </a:p>
                  </a:txBody>
                  <a:tcPr/>
                </a:tc>
                <a:tc>
                  <a:txBody>
                    <a:bodyPr/>
                    <a:lstStyle/>
                    <a:p>
                      <a:pPr algn="l" fontAlgn="b"/>
                      <a:r>
                        <a:rPr lang="en-AU" sz="1200" b="0" i="0" u="none" strike="noStrike">
                          <a:solidFill>
                            <a:srgbClr val="000000"/>
                          </a:solidFill>
                          <a:effectLst/>
                          <a:latin typeface="Calibri" panose="020F0502020204030204" pitchFamily="34" charset="0"/>
                        </a:rPr>
                        <a:t>2.15 - 2.55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200" b="0" i="0" u="none" strike="noStrike" dirty="0">
                          <a:solidFill>
                            <a:srgbClr val="000000"/>
                          </a:solidFill>
                          <a:effectLst/>
                          <a:latin typeface="Calibri" panose="020F0502020204030204" pitchFamily="34" charset="0"/>
                        </a:rPr>
                        <a:t>40 mins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Speaker 8 - </a:t>
                      </a:r>
                      <a:r>
                        <a:rPr lang="en-US" sz="1200" b="1" i="0" u="none" strike="noStrike">
                          <a:solidFill>
                            <a:srgbClr val="70AD47"/>
                          </a:solidFill>
                          <a:effectLst/>
                          <a:latin typeface="Calibri" panose="020F0502020204030204" pitchFamily="34" charset="0"/>
                        </a:rPr>
                        <a:t>TBC </a:t>
                      </a:r>
                      <a:r>
                        <a:rPr lang="en-US" sz="1200" b="1" i="0" u="none" strike="noStrike">
                          <a:solidFill>
                            <a:srgbClr val="000000"/>
                          </a:solidFill>
                          <a:effectLst/>
                          <a:latin typeface="Calibri" panose="020F0502020204030204" pitchFamily="34" charset="0"/>
                        </a:rPr>
                        <a:t>B&amp;Y Room</a:t>
                      </a:r>
                      <a:endParaRPr lang="en-US" sz="1200" b="0" i="0" u="none" strike="noStrike">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Speaker 9 -</a:t>
                      </a:r>
                      <a:r>
                        <a:rPr lang="en-US" sz="1200" b="1" i="0" u="none" strike="noStrike" dirty="0">
                          <a:solidFill>
                            <a:srgbClr val="70AD47"/>
                          </a:solidFill>
                          <a:effectLst/>
                          <a:latin typeface="Calibri" panose="020F0502020204030204" pitchFamily="34" charset="0"/>
                        </a:rPr>
                        <a:t>TBC</a:t>
                      </a:r>
                      <a:r>
                        <a:rPr lang="en-US" sz="1200" b="0" i="0" u="none" strike="noStrike" dirty="0">
                          <a:solidFill>
                            <a:srgbClr val="000000"/>
                          </a:solidFill>
                          <a:effectLst/>
                          <a:latin typeface="Calibri" panose="020F0502020204030204" pitchFamily="34" charset="0"/>
                        </a:rPr>
                        <a:t> </a:t>
                      </a:r>
                      <a:r>
                        <a:rPr lang="en-US" sz="1200" b="1" i="0" u="none" strike="noStrike" dirty="0">
                          <a:solidFill>
                            <a:srgbClr val="000000"/>
                          </a:solidFill>
                          <a:effectLst/>
                          <a:latin typeface="Calibri" panose="020F0502020204030204" pitchFamily="34" charset="0"/>
                        </a:rPr>
                        <a:t>- Hawthorn room</a:t>
                      </a:r>
                      <a:endParaRPr lang="en-US"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0000"/>
                          </a:solidFill>
                          <a:effectLst/>
                          <a:latin typeface="Calibri" panose="020F0502020204030204" pitchFamily="34" charset="0"/>
                        </a:rPr>
                        <a:t>Speaker 10 – </a:t>
                      </a:r>
                      <a:r>
                        <a:rPr lang="en-US" sz="1200" b="1" i="0" u="none" strike="noStrike" dirty="0">
                          <a:solidFill>
                            <a:srgbClr val="70AD47"/>
                          </a:solidFill>
                          <a:effectLst/>
                          <a:latin typeface="Calibri" panose="020F0502020204030204" pitchFamily="34" charset="0"/>
                        </a:rPr>
                        <a:t>ABSTRACT </a:t>
                      </a:r>
                      <a:r>
                        <a:rPr lang="en-US" sz="1200" b="0" i="0" u="none" strike="noStrike" dirty="0">
                          <a:solidFill>
                            <a:srgbClr val="000000"/>
                          </a:solidFill>
                          <a:effectLst/>
                          <a:latin typeface="Calibri" panose="020F0502020204030204" pitchFamily="34" charset="0"/>
                        </a:rPr>
                        <a:t>session </a:t>
                      </a:r>
                      <a:r>
                        <a:rPr lang="en-US" sz="1200" b="1" i="0" u="none" strike="noStrike" dirty="0">
                          <a:solidFill>
                            <a:srgbClr val="000000"/>
                          </a:solidFill>
                          <a:effectLst/>
                          <a:latin typeface="Calibri" panose="020F0502020204030204" pitchFamily="34" charset="0"/>
                        </a:rPr>
                        <a:t>(Banks Room)</a:t>
                      </a:r>
                      <a:endParaRPr lang="en-US"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11731054"/>
                  </a:ext>
                </a:extLst>
              </a:tr>
              <a:tr h="198502">
                <a:tc>
                  <a:txBody>
                    <a:bodyPr/>
                    <a:lstStyle/>
                    <a:p>
                      <a:pPr algn="l" fontAlgn="b"/>
                      <a:r>
                        <a:rPr lang="en-AU" sz="12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AU" sz="1200" b="1" i="1" u="none" strike="noStrike" dirty="0">
                          <a:solidFill>
                            <a:srgbClr val="4472C4"/>
                          </a:solidFill>
                          <a:effectLst/>
                          <a:latin typeface="Calibri" panose="020F0502020204030204" pitchFamily="34" charset="0"/>
                        </a:rPr>
                        <a:t>2.55pm - 3.30pm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AU" sz="1200" b="0" i="0" u="none" strike="noStrike" cap="none" spc="0" baseline="0" dirty="0">
                          <a:solidFill>
                            <a:srgbClr val="000000"/>
                          </a:solidFill>
                          <a:effectLst/>
                          <a:uFillTx/>
                          <a:latin typeface="Calibri" panose="020F0502020204030204" pitchFamily="34" charset="0"/>
                          <a:ea typeface="+mn-ea"/>
                          <a:cs typeface="+mn-cs"/>
                          <a:sym typeface="Calibri"/>
                        </a:rPr>
                        <a:t>35</a:t>
                      </a:r>
                      <a:r>
                        <a:rPr lang="en-AU" sz="1200" b="1" i="1" u="none" strike="noStrike" dirty="0">
                          <a:solidFill>
                            <a:srgbClr val="4472C4"/>
                          </a:solidFill>
                          <a:effectLst/>
                          <a:latin typeface="Calibri" panose="020F0502020204030204" pitchFamily="34" charset="0"/>
                        </a:rPr>
                        <a:t> </a:t>
                      </a:r>
                      <a:r>
                        <a:rPr lang="en-AU" sz="1200" b="0" i="0" u="none" strike="noStrike" cap="none" spc="0" baseline="0" dirty="0">
                          <a:solidFill>
                            <a:srgbClr val="000000"/>
                          </a:solidFill>
                          <a:effectLst/>
                          <a:uFillTx/>
                          <a:latin typeface="Calibri" panose="020F0502020204030204" pitchFamily="34" charset="0"/>
                          <a:ea typeface="+mn-ea"/>
                          <a:cs typeface="+mn-cs"/>
                          <a:sym typeface="Calibri"/>
                        </a:rPr>
                        <a:t>mins</a:t>
                      </a:r>
                      <a:r>
                        <a:rPr lang="en-AU" sz="1200" b="1" i="1" u="none" strike="noStrike" dirty="0">
                          <a:solidFill>
                            <a:srgbClr val="4472C4"/>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gridSpan="3">
                  <a:txBody>
                    <a:bodyPr/>
                    <a:lstStyle/>
                    <a:p>
                      <a:pPr algn="ctr" fontAlgn="b"/>
                      <a:r>
                        <a:rPr lang="en-US" sz="1200" b="1" i="1" u="none" strike="noStrike">
                          <a:solidFill>
                            <a:srgbClr val="4472C4"/>
                          </a:solidFill>
                          <a:effectLst/>
                          <a:latin typeface="Calibri" panose="020F0502020204030204" pitchFamily="34" charset="0"/>
                        </a:rPr>
                        <a:t>Afternoon Tea - Exhibition &amp; Poster Viewing (35mins)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AU"/>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endParaRPr lang="en-AU"/>
                    </a:p>
                  </a:txBody>
                  <a:tcPr/>
                </a:tc>
                <a:extLst>
                  <a:ext uri="{0D108BD9-81ED-4DB2-BD59-A6C34878D82A}">
                    <a16:rowId xmlns:a16="http://schemas.microsoft.com/office/drawing/2014/main" val="3275616172"/>
                  </a:ext>
                </a:extLst>
              </a:tr>
              <a:tr h="198502">
                <a:tc rowSpan="5">
                  <a:txBody>
                    <a:bodyPr/>
                    <a:lstStyle/>
                    <a:p>
                      <a:pPr algn="ctr" fontAlgn="ctr"/>
                      <a:r>
                        <a:rPr lang="en-AU" sz="1200" b="0" i="0" u="none" strike="noStrike">
                          <a:solidFill>
                            <a:srgbClr val="000000"/>
                          </a:solidFill>
                          <a:effectLst/>
                          <a:latin typeface="Calibri" panose="020F0502020204030204" pitchFamily="34" charset="0"/>
                        </a:rPr>
                        <a:t>Session 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200" b="0" i="0" u="none" strike="noStrike">
                          <a:solidFill>
                            <a:srgbClr val="000000"/>
                          </a:solidFill>
                          <a:effectLst/>
                          <a:latin typeface="Calibri" panose="020F0502020204030204" pitchFamily="34" charset="0"/>
                        </a:rPr>
                        <a:t>3.30 - 4.10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200" b="0" i="0" u="none" strike="noStrike">
                          <a:solidFill>
                            <a:srgbClr val="000000"/>
                          </a:solidFill>
                          <a:effectLst/>
                          <a:latin typeface="Calibri" panose="020F0502020204030204" pitchFamily="34" charset="0"/>
                        </a:rPr>
                        <a:t>40 mins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b"/>
                      <a:r>
                        <a:rPr lang="en-AU" sz="1200" b="0" i="0" u="none" strike="noStrike">
                          <a:solidFill>
                            <a:srgbClr val="000000"/>
                          </a:solidFill>
                          <a:effectLst/>
                          <a:latin typeface="Calibri" panose="020F0502020204030204" pitchFamily="34" charset="0"/>
                        </a:rPr>
                        <a:t>Speaker 11 - Keynote - </a:t>
                      </a:r>
                      <a:r>
                        <a:rPr lang="en-AU" sz="1200" b="1" i="0" u="none" strike="noStrike">
                          <a:solidFill>
                            <a:srgbClr val="70AD47"/>
                          </a:solidFill>
                          <a:effectLst/>
                          <a:latin typeface="Calibri" panose="020F0502020204030204" pitchFamily="34" charset="0"/>
                        </a:rPr>
                        <a:t>TBC</a:t>
                      </a:r>
                      <a:endParaRPr lang="en-AU" sz="12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AU"/>
                    </a:p>
                  </a:txBody>
                  <a:tcPr>
                    <a:lnL w="6350" cap="flat" cmpd="sng" algn="ctr">
                      <a:solidFill>
                        <a:srgbClr val="000000"/>
                      </a:solidFill>
                      <a:prstDash val="solid"/>
                      <a:round/>
                      <a:headEnd type="none" w="med" len="med"/>
                      <a:tailEnd type="none" w="med" len="med"/>
                    </a:lnL>
                  </a:tcPr>
                </a:tc>
                <a:tc hMerge="1">
                  <a:txBody>
                    <a:bodyPr/>
                    <a:lstStyle/>
                    <a:p>
                      <a:endParaRPr lang="en-AU"/>
                    </a:p>
                  </a:txBody>
                  <a:tcPr/>
                </a:tc>
                <a:extLst>
                  <a:ext uri="{0D108BD9-81ED-4DB2-BD59-A6C34878D82A}">
                    <a16:rowId xmlns:a16="http://schemas.microsoft.com/office/drawing/2014/main" val="2125189618"/>
                  </a:ext>
                </a:extLst>
              </a:tr>
              <a:tr h="198502">
                <a:tc vMerge="1">
                  <a:txBody>
                    <a:bodyPr/>
                    <a:lstStyle/>
                    <a:p>
                      <a:endParaRPr lang="en-AU"/>
                    </a:p>
                  </a:txBody>
                  <a:tcPr/>
                </a:tc>
                <a:tc>
                  <a:txBody>
                    <a:bodyPr/>
                    <a:lstStyle/>
                    <a:p>
                      <a:pPr algn="l" fontAlgn="b"/>
                      <a:r>
                        <a:rPr lang="en-AU" sz="1200" b="0" i="0" u="none" strike="noStrike">
                          <a:solidFill>
                            <a:srgbClr val="000000"/>
                          </a:solidFill>
                          <a:effectLst/>
                          <a:latin typeface="Calibri" panose="020F0502020204030204" pitchFamily="34" charset="0"/>
                        </a:rPr>
                        <a:t>4.10 - 4.50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200" b="0" i="0" u="none" strike="noStrike">
                          <a:solidFill>
                            <a:srgbClr val="000000"/>
                          </a:solidFill>
                          <a:effectLst/>
                          <a:latin typeface="Calibri" panose="020F0502020204030204" pitchFamily="34" charset="0"/>
                        </a:rPr>
                        <a:t>40 mins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b"/>
                      <a:r>
                        <a:rPr lang="en-AU" sz="1200" b="0" i="0" u="none" strike="noStrike" dirty="0">
                          <a:solidFill>
                            <a:srgbClr val="000000"/>
                          </a:solidFill>
                          <a:effectLst/>
                          <a:latin typeface="Calibri" panose="020F0502020204030204" pitchFamily="34" charset="0"/>
                        </a:rPr>
                        <a:t>Speaker 12 - Keynote -</a:t>
                      </a:r>
                      <a:r>
                        <a:rPr lang="en-AU" sz="1200" b="0" i="0" u="none" strike="noStrike" dirty="0">
                          <a:solidFill>
                            <a:srgbClr val="548235"/>
                          </a:solidFill>
                          <a:effectLst/>
                          <a:latin typeface="Calibri" panose="020F0502020204030204" pitchFamily="34" charset="0"/>
                        </a:rPr>
                        <a:t> </a:t>
                      </a:r>
                      <a:r>
                        <a:rPr lang="en-AU" sz="1200" b="1" i="0" u="none" strike="noStrike" dirty="0">
                          <a:solidFill>
                            <a:srgbClr val="70AD47"/>
                          </a:solidFill>
                          <a:effectLst/>
                          <a:latin typeface="Calibri" panose="020F0502020204030204" pitchFamily="34" charset="0"/>
                        </a:rPr>
                        <a:t>TBC</a:t>
                      </a:r>
                      <a:endParaRPr lang="en-AU"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AU"/>
                    </a:p>
                  </a:txBody>
                  <a:tcPr>
                    <a:lnL w="6350" cap="flat" cmpd="sng" algn="ctr">
                      <a:solidFill>
                        <a:srgbClr val="000000"/>
                      </a:solidFill>
                      <a:prstDash val="solid"/>
                      <a:round/>
                      <a:headEnd type="none" w="med" len="med"/>
                      <a:tailEnd type="none" w="med" len="med"/>
                    </a:lnL>
                  </a:tcPr>
                </a:tc>
                <a:tc hMerge="1">
                  <a:txBody>
                    <a:bodyPr/>
                    <a:lstStyle/>
                    <a:p>
                      <a:endParaRPr lang="en-AU"/>
                    </a:p>
                  </a:txBody>
                  <a:tcPr/>
                </a:tc>
                <a:extLst>
                  <a:ext uri="{0D108BD9-81ED-4DB2-BD59-A6C34878D82A}">
                    <a16:rowId xmlns:a16="http://schemas.microsoft.com/office/drawing/2014/main" val="1658834392"/>
                  </a:ext>
                </a:extLst>
              </a:tr>
              <a:tr h="198502">
                <a:tc vMerge="1">
                  <a:txBody>
                    <a:bodyPr/>
                    <a:lstStyle/>
                    <a:p>
                      <a:endParaRPr lang="en-AU"/>
                    </a:p>
                  </a:txBody>
                  <a:tcPr/>
                </a:tc>
                <a:tc>
                  <a:txBody>
                    <a:bodyPr/>
                    <a:lstStyle/>
                    <a:p>
                      <a:pPr algn="l" fontAlgn="b"/>
                      <a:r>
                        <a:rPr lang="en-AU" sz="1200" b="0" i="0" u="none" strike="noStrike">
                          <a:solidFill>
                            <a:srgbClr val="000000"/>
                          </a:solidFill>
                          <a:effectLst/>
                          <a:latin typeface="Calibri" panose="020F0502020204030204" pitchFamily="34" charset="0"/>
                        </a:rPr>
                        <a:t>4.50 - 5.00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200" b="0" i="0" u="none" strike="noStrike">
                          <a:solidFill>
                            <a:srgbClr val="000000"/>
                          </a:solidFill>
                          <a:effectLst/>
                          <a:latin typeface="Calibri" panose="020F0502020204030204" pitchFamily="34" charset="0"/>
                        </a:rPr>
                        <a:t>10 mins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1200" b="1" i="1" u="none" strike="noStrike" dirty="0">
                          <a:solidFill>
                            <a:srgbClr val="000000"/>
                          </a:solidFill>
                          <a:effectLst/>
                          <a:latin typeface="Calibri" panose="020F0502020204030204" pitchFamily="34" charset="0"/>
                        </a:rPr>
                        <a:t>Interactive Q&amp;A Panel - facilitated by MC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AU"/>
                    </a:p>
                  </a:txBody>
                  <a:tcPr>
                    <a:lnL w="6350" cap="flat" cmpd="sng" algn="ctr">
                      <a:solidFill>
                        <a:srgbClr val="000000"/>
                      </a:solidFill>
                      <a:prstDash val="solid"/>
                      <a:round/>
                      <a:headEnd type="none" w="med" len="med"/>
                      <a:tailEnd type="none" w="med" len="med"/>
                    </a:lnL>
                  </a:tcPr>
                </a:tc>
                <a:tc hMerge="1">
                  <a:txBody>
                    <a:bodyPr/>
                    <a:lstStyle/>
                    <a:p>
                      <a:endParaRPr lang="en-AU"/>
                    </a:p>
                  </a:txBody>
                  <a:tcPr/>
                </a:tc>
                <a:extLst>
                  <a:ext uri="{0D108BD9-81ED-4DB2-BD59-A6C34878D82A}">
                    <a16:rowId xmlns:a16="http://schemas.microsoft.com/office/drawing/2014/main" val="3395984981"/>
                  </a:ext>
                </a:extLst>
              </a:tr>
              <a:tr h="198502">
                <a:tc vMerge="1">
                  <a:txBody>
                    <a:bodyPr/>
                    <a:lstStyle/>
                    <a:p>
                      <a:endParaRPr lang="en-AU"/>
                    </a:p>
                  </a:txBody>
                  <a:tcPr/>
                </a:tc>
                <a:tc>
                  <a:txBody>
                    <a:bodyPr/>
                    <a:lstStyle/>
                    <a:p>
                      <a:pPr algn="l" fontAlgn="b"/>
                      <a:r>
                        <a:rPr lang="en-AU" sz="1200" b="0" i="1" u="none" strike="noStrike">
                          <a:solidFill>
                            <a:srgbClr val="000000"/>
                          </a:solidFill>
                          <a:effectLst/>
                          <a:latin typeface="Calibri" panose="020F0502020204030204" pitchFamily="34" charset="0"/>
                        </a:rPr>
                        <a:t>5.00 - 5.15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200" b="0" i="1" u="none" strike="noStrike">
                          <a:solidFill>
                            <a:srgbClr val="000000"/>
                          </a:solidFill>
                          <a:effectLst/>
                          <a:latin typeface="Calibri" panose="020F0502020204030204" pitchFamily="34" charset="0"/>
                        </a:rPr>
                        <a:t>15 mins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1200" b="1" i="1" u="none" strike="noStrike" dirty="0">
                          <a:solidFill>
                            <a:srgbClr val="ED7D31"/>
                          </a:solidFill>
                          <a:effectLst/>
                          <a:latin typeface="Calibri" panose="020F0502020204030204" pitchFamily="34" charset="0"/>
                        </a:rPr>
                        <a:t>BUFFER to allow for any sessions running overtime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AU"/>
                    </a:p>
                  </a:txBody>
                  <a:tcPr>
                    <a:lnL w="6350" cap="flat" cmpd="sng" algn="ctr">
                      <a:solidFill>
                        <a:srgbClr val="000000"/>
                      </a:solidFill>
                      <a:prstDash val="solid"/>
                      <a:round/>
                      <a:headEnd type="none" w="med" len="med"/>
                      <a:tailEnd type="none" w="med" len="med"/>
                    </a:lnL>
                  </a:tcPr>
                </a:tc>
                <a:tc hMerge="1">
                  <a:txBody>
                    <a:bodyPr/>
                    <a:lstStyle/>
                    <a:p>
                      <a:endParaRPr lang="en-AU"/>
                    </a:p>
                  </a:txBody>
                  <a:tcPr/>
                </a:tc>
                <a:extLst>
                  <a:ext uri="{0D108BD9-81ED-4DB2-BD59-A6C34878D82A}">
                    <a16:rowId xmlns:a16="http://schemas.microsoft.com/office/drawing/2014/main" val="266677740"/>
                  </a:ext>
                </a:extLst>
              </a:tr>
              <a:tr h="198502">
                <a:tc vMerge="1">
                  <a:txBody>
                    <a:bodyPr/>
                    <a:lstStyle/>
                    <a:p>
                      <a:endParaRPr lang="en-AU"/>
                    </a:p>
                  </a:txBody>
                  <a:tcPr/>
                </a:tc>
                <a:tc>
                  <a:txBody>
                    <a:bodyPr/>
                    <a:lstStyle/>
                    <a:p>
                      <a:pPr algn="l" fontAlgn="b"/>
                      <a:r>
                        <a:rPr lang="en-AU" sz="1200" b="0" i="0" u="none" strike="noStrike">
                          <a:solidFill>
                            <a:srgbClr val="000000"/>
                          </a:solidFill>
                          <a:effectLst/>
                          <a:latin typeface="Calibri" panose="020F0502020204030204" pitchFamily="34" charset="0"/>
                        </a:rPr>
                        <a:t>5.15 - 7.30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200" b="0" i="0" u="none" strike="noStrike">
                          <a:solidFill>
                            <a:srgbClr val="000000"/>
                          </a:solidFill>
                          <a:effectLst/>
                          <a:latin typeface="Calibri" panose="020F0502020204030204" pitchFamily="34" charset="0"/>
                        </a:rPr>
                        <a:t>120 mins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1200" b="1" i="1" u="none" strike="noStrike" dirty="0">
                          <a:solidFill>
                            <a:srgbClr val="4472C4"/>
                          </a:solidFill>
                          <a:effectLst/>
                          <a:latin typeface="Calibri" panose="020F0502020204030204" pitchFamily="34" charset="0"/>
                        </a:rPr>
                        <a:t>Networking function - Finger food &amp; drinks (Day 1 only)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AU"/>
                    </a:p>
                  </a:txBody>
                  <a:tcPr>
                    <a:lnL w="6350" cap="flat" cmpd="sng" algn="ctr">
                      <a:solidFill>
                        <a:srgbClr val="000000"/>
                      </a:solidFill>
                      <a:prstDash val="solid"/>
                      <a:round/>
                      <a:headEnd type="none" w="med" len="med"/>
                      <a:tailEnd type="none" w="med" len="med"/>
                    </a:lnL>
                  </a:tcPr>
                </a:tc>
                <a:tc hMerge="1">
                  <a:txBody>
                    <a:bodyPr/>
                    <a:lstStyle/>
                    <a:p>
                      <a:endParaRPr lang="en-AU"/>
                    </a:p>
                  </a:txBody>
                  <a:tcPr/>
                </a:tc>
                <a:extLst>
                  <a:ext uri="{0D108BD9-81ED-4DB2-BD59-A6C34878D82A}">
                    <a16:rowId xmlns:a16="http://schemas.microsoft.com/office/drawing/2014/main" val="421815571"/>
                  </a:ext>
                </a:extLst>
              </a:tr>
            </a:tbl>
          </a:graphicData>
        </a:graphic>
      </p:graphicFrame>
    </p:spTree>
    <p:extLst>
      <p:ext uri="{BB962C8B-B14F-4D97-AF65-F5344CB8AC3E}">
        <p14:creationId xmlns:p14="http://schemas.microsoft.com/office/powerpoint/2010/main" val="348954530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1162072-33F3-4B8F-AE00-B7F7055013D3}"/>
              </a:ext>
            </a:extLst>
          </p:cNvPr>
          <p:cNvSpPr>
            <a:spLocks noGrp="1"/>
          </p:cNvSpPr>
          <p:nvPr>
            <p:ph type="body" sz="quarter" idx="11"/>
          </p:nvPr>
        </p:nvSpPr>
        <p:spPr>
          <a:xfrm>
            <a:off x="666750" y="447675"/>
            <a:ext cx="10433050" cy="514350"/>
          </a:xfrm>
        </p:spPr>
        <p:txBody>
          <a:bodyPr/>
          <a:lstStyle/>
          <a:p>
            <a:r>
              <a:rPr lang="en-AU" sz="3600" dirty="0"/>
              <a:t>Schedule: Day 2 – 12-09-2025</a:t>
            </a:r>
          </a:p>
        </p:txBody>
      </p:sp>
      <p:sp>
        <p:nvSpPr>
          <p:cNvPr id="5" name="Text Placeholder 1">
            <a:extLst>
              <a:ext uri="{FF2B5EF4-FFF2-40B4-BE49-F238E27FC236}">
                <a16:creationId xmlns:a16="http://schemas.microsoft.com/office/drawing/2014/main" id="{03D045EC-12C2-47C3-BEEF-B59D0E1433A0}"/>
              </a:ext>
            </a:extLst>
          </p:cNvPr>
          <p:cNvSpPr>
            <a:spLocks noGrp="1"/>
          </p:cNvSpPr>
          <p:nvPr>
            <p:ph type="body" sz="quarter" idx="10"/>
          </p:nvPr>
        </p:nvSpPr>
        <p:spPr>
          <a:xfrm>
            <a:off x="666749" y="6363191"/>
            <a:ext cx="8991600" cy="349005"/>
          </a:xfrm>
        </p:spPr>
        <p:txBody>
          <a:bodyPr/>
          <a:lstStyle/>
          <a:p>
            <a:pPr marL="0" indent="0">
              <a:lnSpc>
                <a:spcPct val="100000"/>
              </a:lnSpc>
              <a:spcBef>
                <a:spcPts val="0"/>
              </a:spcBef>
              <a:buNone/>
            </a:pPr>
            <a:r>
              <a:rPr lang="en-AU" sz="1400" b="1" dirty="0">
                <a:solidFill>
                  <a:srgbClr val="C00000"/>
                </a:solidFill>
                <a:latin typeface="+mj-lt"/>
              </a:rPr>
              <a:t>Please note, this schedule is a draft only, it is correct at the time of distribution and is subject to change.</a:t>
            </a:r>
          </a:p>
        </p:txBody>
      </p:sp>
      <p:graphicFrame>
        <p:nvGraphicFramePr>
          <p:cNvPr id="4" name="Table 3">
            <a:extLst>
              <a:ext uri="{FF2B5EF4-FFF2-40B4-BE49-F238E27FC236}">
                <a16:creationId xmlns:a16="http://schemas.microsoft.com/office/drawing/2014/main" id="{BC160DB5-A9A2-497F-9663-26D65A0AE442}"/>
              </a:ext>
            </a:extLst>
          </p:cNvPr>
          <p:cNvGraphicFramePr>
            <a:graphicFrameLocks noGrp="1"/>
          </p:cNvGraphicFramePr>
          <p:nvPr>
            <p:extLst>
              <p:ext uri="{D42A27DB-BD31-4B8C-83A1-F6EECF244321}">
                <p14:modId xmlns:p14="http://schemas.microsoft.com/office/powerpoint/2010/main" val="3419966502"/>
              </p:ext>
            </p:extLst>
          </p:nvPr>
        </p:nvGraphicFramePr>
        <p:xfrm>
          <a:off x="666748" y="1060495"/>
          <a:ext cx="9881845" cy="4708704"/>
        </p:xfrm>
        <a:graphic>
          <a:graphicData uri="http://schemas.openxmlformats.org/drawingml/2006/table">
            <a:tbl>
              <a:tblPr/>
              <a:tblGrid>
                <a:gridCol w="1138665">
                  <a:extLst>
                    <a:ext uri="{9D8B030D-6E8A-4147-A177-3AD203B41FA5}">
                      <a16:colId xmlns:a16="http://schemas.microsoft.com/office/drawing/2014/main" val="1234376662"/>
                    </a:ext>
                  </a:extLst>
                </a:gridCol>
                <a:gridCol w="1356960">
                  <a:extLst>
                    <a:ext uri="{9D8B030D-6E8A-4147-A177-3AD203B41FA5}">
                      <a16:colId xmlns:a16="http://schemas.microsoft.com/office/drawing/2014/main" val="1578898331"/>
                    </a:ext>
                  </a:extLst>
                </a:gridCol>
                <a:gridCol w="643919">
                  <a:extLst>
                    <a:ext uri="{9D8B030D-6E8A-4147-A177-3AD203B41FA5}">
                      <a16:colId xmlns:a16="http://schemas.microsoft.com/office/drawing/2014/main" val="1619986956"/>
                    </a:ext>
                  </a:extLst>
                </a:gridCol>
                <a:gridCol w="2200055">
                  <a:extLst>
                    <a:ext uri="{9D8B030D-6E8A-4147-A177-3AD203B41FA5}">
                      <a16:colId xmlns:a16="http://schemas.microsoft.com/office/drawing/2014/main" val="3099495060"/>
                    </a:ext>
                  </a:extLst>
                </a:gridCol>
                <a:gridCol w="2659963">
                  <a:extLst>
                    <a:ext uri="{9D8B030D-6E8A-4147-A177-3AD203B41FA5}">
                      <a16:colId xmlns:a16="http://schemas.microsoft.com/office/drawing/2014/main" val="315890832"/>
                    </a:ext>
                  </a:extLst>
                </a:gridCol>
                <a:gridCol w="1882283">
                  <a:extLst>
                    <a:ext uri="{9D8B030D-6E8A-4147-A177-3AD203B41FA5}">
                      <a16:colId xmlns:a16="http://schemas.microsoft.com/office/drawing/2014/main" val="3986730337"/>
                    </a:ext>
                  </a:extLst>
                </a:gridCol>
              </a:tblGrid>
              <a:tr h="230390">
                <a:tc>
                  <a:txBody>
                    <a:bodyPr/>
                    <a:lstStyle/>
                    <a:p>
                      <a:pPr algn="l" fontAlgn="b"/>
                      <a:r>
                        <a:rPr lang="en-AU" sz="1200" b="1" i="0" u="none" strike="noStrike" dirty="0">
                          <a:solidFill>
                            <a:srgbClr val="000000"/>
                          </a:solidFill>
                          <a:effectLst/>
                          <a:latin typeface="Calibri" panose="020F0502020204030204" pitchFamily="34" charset="0"/>
                        </a:rPr>
                        <a:t>Session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200" b="1" i="0" u="none" strike="noStrike">
                          <a:solidFill>
                            <a:srgbClr val="000000"/>
                          </a:solidFill>
                          <a:effectLst/>
                          <a:latin typeface="Calibri" panose="020F0502020204030204" pitchFamily="34" charset="0"/>
                        </a:rPr>
                        <a:t>Time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200" b="1" i="0" u="none" strike="noStrike">
                          <a:solidFill>
                            <a:srgbClr val="000000"/>
                          </a:solidFill>
                          <a:effectLst/>
                          <a:latin typeface="Calibri" panose="020F0502020204030204" pitchFamily="34" charset="0"/>
                        </a:rPr>
                        <a:t>Minutes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200" b="1" i="0" u="none" strike="noStrike">
                          <a:solidFill>
                            <a:srgbClr val="000000"/>
                          </a:solidFill>
                          <a:effectLst/>
                          <a:latin typeface="Calibri" panose="020F0502020204030204" pitchFamily="34" charset="0"/>
                        </a:rPr>
                        <a:t>Description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200" b="1" i="0" u="none" strike="noStrike">
                          <a:solidFill>
                            <a:srgbClr val="000000"/>
                          </a:solidFill>
                          <a:effectLst/>
                          <a:latin typeface="Calibri" panose="020F0502020204030204" pitchFamily="34" charset="0"/>
                        </a:rPr>
                        <a:t>Presenter/Speaker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1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1434254"/>
                  </a:ext>
                </a:extLst>
              </a:tr>
              <a:tr h="230390">
                <a:tc>
                  <a:txBody>
                    <a:bodyPr/>
                    <a:lstStyle/>
                    <a:p>
                      <a:pPr algn="l" fontAlgn="b"/>
                      <a:r>
                        <a:rPr lang="en-AU" sz="1200" b="0" i="1" u="none" strike="noStrike">
                          <a:solidFill>
                            <a:srgbClr val="000000"/>
                          </a:solidFill>
                          <a:effectLst/>
                          <a:latin typeface="Calibri" panose="020F0502020204030204" pitchFamily="34" charset="0"/>
                        </a:rPr>
                        <a:t>Arrival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200" b="0" i="0" u="none" strike="noStrike" dirty="0">
                          <a:solidFill>
                            <a:srgbClr val="000000"/>
                          </a:solidFill>
                          <a:effectLst/>
                          <a:latin typeface="Calibri" panose="020F0502020204030204" pitchFamily="34" charset="0"/>
                        </a:rPr>
                        <a:t>8.15am - 8.45am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200" b="0" i="0" u="none" strike="noStrike">
                          <a:solidFill>
                            <a:srgbClr val="000000"/>
                          </a:solidFill>
                          <a:effectLst/>
                          <a:latin typeface="Calibri" panose="020F0502020204030204" pitchFamily="34" charset="0"/>
                        </a:rPr>
                        <a:t>30 mins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200" b="0" i="0" u="none" strike="noStrike">
                          <a:solidFill>
                            <a:srgbClr val="000000"/>
                          </a:solidFill>
                          <a:effectLst/>
                          <a:latin typeface="Calibri" panose="020F0502020204030204" pitchFamily="34" charset="0"/>
                        </a:rPr>
                        <a:t>Registration - Arrival Tea &amp; Coffee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200" b="0" i="0" u="none" strike="noStrike">
                          <a:solidFill>
                            <a:srgbClr val="00000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AU"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15235148"/>
                  </a:ext>
                </a:extLst>
              </a:tr>
              <a:tr h="230390">
                <a:tc rowSpan="4">
                  <a:txBody>
                    <a:bodyPr/>
                    <a:lstStyle/>
                    <a:p>
                      <a:pPr algn="ctr" fontAlgn="ctr"/>
                      <a:r>
                        <a:rPr lang="en-AU" sz="1200" b="0" i="0" u="none" strike="noStrike">
                          <a:solidFill>
                            <a:srgbClr val="000000"/>
                          </a:solidFill>
                          <a:effectLst/>
                          <a:latin typeface="Calibri" panose="020F0502020204030204" pitchFamily="34" charset="0"/>
                        </a:rPr>
                        <a:t>Session 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AU" sz="1200" b="0" i="0" u="none" strike="noStrike">
                          <a:solidFill>
                            <a:srgbClr val="000000"/>
                          </a:solidFill>
                          <a:effectLst/>
                          <a:latin typeface="Calibri" panose="020F0502020204030204" pitchFamily="34" charset="0"/>
                        </a:rPr>
                        <a:t>8.45 - 9.00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200" b="0" i="0" u="none" strike="noStrike" dirty="0">
                          <a:solidFill>
                            <a:srgbClr val="000000"/>
                          </a:solidFill>
                          <a:effectLst/>
                          <a:latin typeface="Calibri" panose="020F0502020204030204" pitchFamily="34" charset="0"/>
                        </a:rPr>
                        <a:t>15 mins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200" b="0" i="0" u="none" strike="noStrike">
                          <a:solidFill>
                            <a:srgbClr val="000000"/>
                          </a:solidFill>
                          <a:effectLst/>
                          <a:latin typeface="Calibri" panose="020F0502020204030204" pitchFamily="34" charset="0"/>
                        </a:rPr>
                        <a:t>Welcome &amp; official opening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Calibri" panose="020F0502020204030204" pitchFamily="34" charset="0"/>
                        </a:rPr>
                        <a:t>NIIM CEO (Christopher Ouizeman) &amp; MC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AU"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21834586"/>
                  </a:ext>
                </a:extLst>
              </a:tr>
              <a:tr h="230390">
                <a:tc vMerge="1">
                  <a:txBody>
                    <a:bodyPr/>
                    <a:lstStyle/>
                    <a:p>
                      <a:endParaRPr lang="en-AU"/>
                    </a:p>
                  </a:txBody>
                  <a:tcPr/>
                </a:tc>
                <a:tc>
                  <a:txBody>
                    <a:bodyPr/>
                    <a:lstStyle/>
                    <a:p>
                      <a:pPr algn="l" fontAlgn="b"/>
                      <a:r>
                        <a:rPr lang="en-AU" sz="1200" b="0" i="0" u="none" strike="noStrike">
                          <a:solidFill>
                            <a:srgbClr val="000000"/>
                          </a:solidFill>
                          <a:effectLst/>
                          <a:latin typeface="Calibri" panose="020F0502020204030204" pitchFamily="34" charset="0"/>
                        </a:rPr>
                        <a:t>9.00 - 9.40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200" b="0" i="0" u="none" strike="noStrike">
                          <a:solidFill>
                            <a:srgbClr val="000000"/>
                          </a:solidFill>
                          <a:effectLst/>
                          <a:latin typeface="Calibri" panose="020F0502020204030204" pitchFamily="34" charset="0"/>
                        </a:rPr>
                        <a:t>40 mins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Speaker 1 Keynote (B&amp;Y room)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200" b="1" i="0" u="none" strike="noStrike">
                          <a:solidFill>
                            <a:srgbClr val="70AD47"/>
                          </a:solidFill>
                          <a:effectLst/>
                          <a:latin typeface="Calibri" panose="020F0502020204030204" pitchFamily="34" charset="0"/>
                        </a:rPr>
                        <a:t>TBC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AU"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24928990"/>
                  </a:ext>
                </a:extLst>
              </a:tr>
              <a:tr h="230390">
                <a:tc vMerge="1">
                  <a:txBody>
                    <a:bodyPr/>
                    <a:lstStyle/>
                    <a:p>
                      <a:endParaRPr lang="en-AU"/>
                    </a:p>
                  </a:txBody>
                  <a:tcPr/>
                </a:tc>
                <a:tc>
                  <a:txBody>
                    <a:bodyPr/>
                    <a:lstStyle/>
                    <a:p>
                      <a:pPr algn="l" fontAlgn="b"/>
                      <a:r>
                        <a:rPr lang="en-AU" sz="1200" b="0" i="0" u="none" strike="noStrike">
                          <a:solidFill>
                            <a:srgbClr val="000000"/>
                          </a:solidFill>
                          <a:effectLst/>
                          <a:latin typeface="Calibri" panose="020F0502020204030204" pitchFamily="34" charset="0"/>
                        </a:rPr>
                        <a:t>9.40 - 10.20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200" b="0" i="0" u="none" strike="noStrike">
                          <a:solidFill>
                            <a:srgbClr val="000000"/>
                          </a:solidFill>
                          <a:effectLst/>
                          <a:latin typeface="Calibri" panose="020F0502020204030204" pitchFamily="34" charset="0"/>
                        </a:rPr>
                        <a:t>40 mins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Speaker 2 Keynote (B&amp;Y room)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200" b="1" i="0" u="none" strike="noStrike">
                          <a:solidFill>
                            <a:srgbClr val="70AD47"/>
                          </a:solidFill>
                          <a:effectLst/>
                          <a:latin typeface="Calibri" panose="020F0502020204030204" pitchFamily="34" charset="0"/>
                        </a:rPr>
                        <a:t>TBC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AU"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79931453"/>
                  </a:ext>
                </a:extLst>
              </a:tr>
              <a:tr h="230390">
                <a:tc vMerge="1">
                  <a:txBody>
                    <a:bodyPr/>
                    <a:lstStyle/>
                    <a:p>
                      <a:endParaRPr lang="en-AU"/>
                    </a:p>
                  </a:txBody>
                  <a:tcPr/>
                </a:tc>
                <a:tc>
                  <a:txBody>
                    <a:bodyPr/>
                    <a:lstStyle/>
                    <a:p>
                      <a:pPr algn="l" fontAlgn="b"/>
                      <a:r>
                        <a:rPr lang="en-AU" sz="1200" b="0" i="0" u="none" strike="noStrike">
                          <a:solidFill>
                            <a:srgbClr val="000000"/>
                          </a:solidFill>
                          <a:effectLst/>
                          <a:latin typeface="Calibri" panose="020F0502020204030204" pitchFamily="34" charset="0"/>
                        </a:rPr>
                        <a:t>10.20 - 10.30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200" b="0" i="0" u="none" strike="noStrike">
                          <a:solidFill>
                            <a:srgbClr val="000000"/>
                          </a:solidFill>
                          <a:effectLst/>
                          <a:latin typeface="Calibri" panose="020F0502020204030204" pitchFamily="34" charset="0"/>
                        </a:rPr>
                        <a:t>10 mins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1200" b="1" i="1" u="none" strike="noStrike">
                          <a:solidFill>
                            <a:srgbClr val="000000"/>
                          </a:solidFill>
                          <a:effectLst/>
                          <a:latin typeface="Calibri" panose="020F0502020204030204" pitchFamily="34" charset="0"/>
                        </a:rPr>
                        <a:t>Interactive Q&amp;A Panel - facilitated by MC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3222580207"/>
                  </a:ext>
                </a:extLst>
              </a:tr>
              <a:tr h="230390">
                <a:tc>
                  <a:txBody>
                    <a:bodyPr/>
                    <a:lstStyle/>
                    <a:p>
                      <a:pPr algn="l" fontAlgn="b"/>
                      <a:r>
                        <a:rPr lang="en-AU"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AU" sz="1200" b="1" i="1" u="none" strike="noStrike">
                          <a:solidFill>
                            <a:srgbClr val="C65911"/>
                          </a:solidFill>
                          <a:effectLst/>
                          <a:latin typeface="Calibri" panose="020F0502020204030204" pitchFamily="34" charset="0"/>
                        </a:rPr>
                        <a:t>10.30am - 11am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AU" sz="1200" b="1" i="1" u="none" strike="noStrike">
                          <a:solidFill>
                            <a:srgbClr val="C65911"/>
                          </a:solidFill>
                          <a:effectLst/>
                          <a:latin typeface="Calibri" panose="020F0502020204030204" pitchFamily="34" charset="0"/>
                        </a:rPr>
                        <a:t>30 mins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gridSpan="3">
                  <a:txBody>
                    <a:bodyPr/>
                    <a:lstStyle/>
                    <a:p>
                      <a:pPr algn="ctr" fontAlgn="b"/>
                      <a:r>
                        <a:rPr lang="en-US" sz="1200" b="1" i="1" u="none" strike="noStrike" dirty="0">
                          <a:solidFill>
                            <a:srgbClr val="C65911"/>
                          </a:solidFill>
                          <a:effectLst/>
                          <a:latin typeface="Calibri" panose="020F0502020204030204" pitchFamily="34" charset="0"/>
                        </a:rPr>
                        <a:t>Morning Tea - Exhibition &amp; Poster Viewing (30mins)</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688783357"/>
                  </a:ext>
                </a:extLst>
              </a:tr>
              <a:tr h="230390">
                <a:tc rowSpan="3">
                  <a:txBody>
                    <a:bodyPr/>
                    <a:lstStyle/>
                    <a:p>
                      <a:pPr algn="ctr" fontAlgn="ctr"/>
                      <a:r>
                        <a:rPr lang="en-AU" sz="1200" b="0" i="0" u="none" strike="noStrike">
                          <a:solidFill>
                            <a:srgbClr val="000000"/>
                          </a:solidFill>
                          <a:effectLst/>
                          <a:latin typeface="Calibri" panose="020F0502020204030204" pitchFamily="34" charset="0"/>
                        </a:rPr>
                        <a:t>Session 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200" b="0" i="0" u="none" strike="noStrike">
                          <a:solidFill>
                            <a:srgbClr val="000000"/>
                          </a:solidFill>
                          <a:effectLst/>
                          <a:latin typeface="Calibri" panose="020F0502020204030204" pitchFamily="34" charset="0"/>
                        </a:rPr>
                        <a:t>11.00 - 11.40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200" b="0" i="0" u="none" strike="noStrike">
                          <a:solidFill>
                            <a:srgbClr val="000000"/>
                          </a:solidFill>
                          <a:effectLst/>
                          <a:latin typeface="Calibri" panose="020F0502020204030204" pitchFamily="34" charset="0"/>
                        </a:rPr>
                        <a:t>40 mins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200" b="0" i="0" u="none" strike="noStrike" dirty="0">
                          <a:solidFill>
                            <a:srgbClr val="000000"/>
                          </a:solidFill>
                          <a:effectLst/>
                          <a:latin typeface="Calibri" panose="020F0502020204030204" pitchFamily="34" charset="0"/>
                        </a:rPr>
                        <a:t>Speaker 3 - Keynote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AU" sz="1200" b="1" i="0" u="none" strike="noStrike">
                          <a:solidFill>
                            <a:srgbClr val="70AD47"/>
                          </a:solidFill>
                          <a:effectLst/>
                          <a:latin typeface="Calibri" panose="020F0502020204030204" pitchFamily="34" charset="0"/>
                        </a:rPr>
                        <a:t>TBC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AU"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46345312"/>
                  </a:ext>
                </a:extLst>
              </a:tr>
              <a:tr h="230390">
                <a:tc vMerge="1">
                  <a:txBody>
                    <a:bodyPr/>
                    <a:lstStyle/>
                    <a:p>
                      <a:endParaRPr lang="en-AU"/>
                    </a:p>
                  </a:txBody>
                  <a:tcPr/>
                </a:tc>
                <a:tc>
                  <a:txBody>
                    <a:bodyPr/>
                    <a:lstStyle/>
                    <a:p>
                      <a:pPr algn="l" fontAlgn="b"/>
                      <a:r>
                        <a:rPr lang="en-AU" sz="1200" b="0" i="0" u="none" strike="noStrike">
                          <a:solidFill>
                            <a:srgbClr val="000000"/>
                          </a:solidFill>
                          <a:effectLst/>
                          <a:latin typeface="Calibri" panose="020F0502020204030204" pitchFamily="34" charset="0"/>
                        </a:rPr>
                        <a:t>11.40 - 12.20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200" b="0" i="0" u="none" strike="noStrike">
                          <a:solidFill>
                            <a:srgbClr val="000000"/>
                          </a:solidFill>
                          <a:effectLst/>
                          <a:latin typeface="Calibri" panose="020F0502020204030204" pitchFamily="34" charset="0"/>
                        </a:rPr>
                        <a:t>40 mins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200" b="0" i="0" u="none" strike="noStrike">
                          <a:solidFill>
                            <a:srgbClr val="000000"/>
                          </a:solidFill>
                          <a:effectLst/>
                          <a:latin typeface="Calibri" panose="020F0502020204030204" pitchFamily="34" charset="0"/>
                        </a:rPr>
                        <a:t>Speaker 4 - Keynote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AU" sz="1200" b="1" i="0" u="none" strike="noStrike">
                          <a:solidFill>
                            <a:srgbClr val="70AD47"/>
                          </a:solidFill>
                          <a:effectLst/>
                          <a:latin typeface="Calibri" panose="020F0502020204030204" pitchFamily="34" charset="0"/>
                        </a:rPr>
                        <a:t>TBC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AU"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1150939"/>
                  </a:ext>
                </a:extLst>
              </a:tr>
              <a:tr h="230390">
                <a:tc vMerge="1">
                  <a:txBody>
                    <a:bodyPr/>
                    <a:lstStyle/>
                    <a:p>
                      <a:endParaRPr lang="en-AU"/>
                    </a:p>
                  </a:txBody>
                  <a:tcPr/>
                </a:tc>
                <a:tc>
                  <a:txBody>
                    <a:bodyPr/>
                    <a:lstStyle/>
                    <a:p>
                      <a:pPr algn="l" fontAlgn="b"/>
                      <a:r>
                        <a:rPr lang="en-AU" sz="1200" b="0" i="0" u="none" strike="noStrike">
                          <a:solidFill>
                            <a:srgbClr val="000000"/>
                          </a:solidFill>
                          <a:effectLst/>
                          <a:latin typeface="Calibri" panose="020F0502020204030204" pitchFamily="34" charset="0"/>
                        </a:rPr>
                        <a:t>12.20 - 12.30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200" b="0" i="0" u="none" strike="noStrike">
                          <a:solidFill>
                            <a:srgbClr val="000000"/>
                          </a:solidFill>
                          <a:effectLst/>
                          <a:latin typeface="Calibri" panose="020F0502020204030204" pitchFamily="34" charset="0"/>
                        </a:rPr>
                        <a:t>10 mins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1200" b="1" i="1" u="none" strike="noStrike" dirty="0">
                          <a:solidFill>
                            <a:srgbClr val="000000"/>
                          </a:solidFill>
                          <a:effectLst/>
                          <a:latin typeface="Calibri" panose="020F0502020204030204" pitchFamily="34" charset="0"/>
                        </a:rPr>
                        <a:t>Interactive Q&amp;A Panel - facilitated by MC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3133378035"/>
                  </a:ext>
                </a:extLst>
              </a:tr>
              <a:tr h="408088">
                <a:tc>
                  <a:txBody>
                    <a:bodyPr/>
                    <a:lstStyle/>
                    <a:p>
                      <a:pPr algn="l" fontAlgn="b"/>
                      <a:r>
                        <a:rPr lang="en-AU" sz="12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AU" sz="1200" b="1" i="1" u="none" strike="noStrike">
                          <a:solidFill>
                            <a:srgbClr val="C65911"/>
                          </a:solidFill>
                          <a:effectLst/>
                          <a:latin typeface="Calibri" panose="020F0502020204030204" pitchFamily="34" charset="0"/>
                        </a:rPr>
                        <a:t>12.30pm - 1.30pm</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AU" sz="1200" b="1" i="1" u="none" strike="noStrike">
                          <a:solidFill>
                            <a:srgbClr val="C65911"/>
                          </a:solidFill>
                          <a:effectLst/>
                          <a:latin typeface="Calibri" panose="020F0502020204030204" pitchFamily="34" charset="0"/>
                        </a:rPr>
                        <a:t>60 mins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gridSpan="3">
                  <a:txBody>
                    <a:bodyPr/>
                    <a:lstStyle/>
                    <a:p>
                      <a:pPr algn="ctr" fontAlgn="b"/>
                      <a:r>
                        <a:rPr lang="en-US" sz="1200" b="1" i="1" u="none" strike="noStrike" dirty="0">
                          <a:solidFill>
                            <a:srgbClr val="C65911"/>
                          </a:solidFill>
                          <a:effectLst/>
                          <a:latin typeface="Calibri" panose="020F0502020204030204" pitchFamily="34" charset="0"/>
                        </a:rPr>
                        <a:t>Lunch - Exhibition &amp; Poster Viewing (1 </a:t>
                      </a:r>
                      <a:r>
                        <a:rPr lang="en-US" sz="1200" b="1" i="1" u="none" strike="noStrike" dirty="0" err="1">
                          <a:solidFill>
                            <a:srgbClr val="C65911"/>
                          </a:solidFill>
                          <a:effectLst/>
                          <a:latin typeface="Calibri" panose="020F0502020204030204" pitchFamily="34" charset="0"/>
                        </a:rPr>
                        <a:t>hr</a:t>
                      </a:r>
                      <a:r>
                        <a:rPr lang="en-US" sz="1200" b="1" i="1" u="none" strike="noStrike" dirty="0">
                          <a:solidFill>
                            <a:srgbClr val="C65911"/>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2178083934"/>
                  </a:ext>
                </a:extLst>
              </a:tr>
              <a:tr h="422383">
                <a:tc rowSpan="3">
                  <a:txBody>
                    <a:bodyPr/>
                    <a:lstStyle/>
                    <a:p>
                      <a:pPr algn="ctr" fontAlgn="ctr"/>
                      <a:r>
                        <a:rPr lang="en-AU" sz="1200" b="0" i="0" u="none" strike="noStrike">
                          <a:solidFill>
                            <a:srgbClr val="000000"/>
                          </a:solidFill>
                          <a:effectLst/>
                          <a:latin typeface="Calibri" panose="020F0502020204030204" pitchFamily="34" charset="0"/>
                        </a:rPr>
                        <a:t>Session 7 - Concurrent Workshops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200" b="0" i="0" u="none" strike="noStrike">
                          <a:solidFill>
                            <a:srgbClr val="000000"/>
                          </a:solidFill>
                          <a:effectLst/>
                          <a:latin typeface="Calibri" panose="020F0502020204030204" pitchFamily="34" charset="0"/>
                        </a:rPr>
                        <a:t>1.30 - 2.10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200" b="0" i="0" u="none" strike="noStrike">
                          <a:solidFill>
                            <a:srgbClr val="000000"/>
                          </a:solidFill>
                          <a:effectLst/>
                          <a:latin typeface="Calibri" panose="020F0502020204030204" pitchFamily="34" charset="0"/>
                        </a:rPr>
                        <a:t>40 mins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Speaker 5 - </a:t>
                      </a:r>
                      <a:r>
                        <a:rPr lang="en-US" sz="1200" b="1" i="0" u="none" strike="noStrike">
                          <a:solidFill>
                            <a:srgbClr val="70AD47"/>
                          </a:solidFill>
                          <a:effectLst/>
                          <a:latin typeface="Calibri" panose="020F0502020204030204" pitchFamily="34" charset="0"/>
                        </a:rPr>
                        <a:t>TBC</a:t>
                      </a:r>
                      <a:r>
                        <a:rPr lang="en-US" sz="1200" b="1" i="0" u="none" strike="noStrike">
                          <a:solidFill>
                            <a:srgbClr val="000000"/>
                          </a:solidFill>
                          <a:effectLst/>
                          <a:latin typeface="Calibri" panose="020F0502020204030204" pitchFamily="34" charset="0"/>
                        </a:rPr>
                        <a:t> (B &amp; Y Room)</a:t>
                      </a:r>
                      <a:endParaRPr lang="en-US" sz="1200" b="0" i="0" u="none" strike="noStrike">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Speaker 6 - </a:t>
                      </a:r>
                      <a:r>
                        <a:rPr lang="en-US" sz="1200" b="1" i="0" u="none" strike="noStrike" dirty="0">
                          <a:solidFill>
                            <a:srgbClr val="70AD47"/>
                          </a:solidFill>
                          <a:effectLst/>
                          <a:latin typeface="Calibri" panose="020F0502020204030204" pitchFamily="34" charset="0"/>
                        </a:rPr>
                        <a:t>TBC</a:t>
                      </a:r>
                      <a:r>
                        <a:rPr lang="en-US" sz="1200" b="0" i="0" u="none" strike="noStrike" dirty="0">
                          <a:solidFill>
                            <a:srgbClr val="000000"/>
                          </a:solidFill>
                          <a:effectLst/>
                          <a:latin typeface="Calibri" panose="020F0502020204030204" pitchFamily="34" charset="0"/>
                        </a:rPr>
                        <a:t> </a:t>
                      </a:r>
                      <a:r>
                        <a:rPr lang="en-US" sz="1200" b="1" i="0" u="none" strike="noStrike" dirty="0">
                          <a:solidFill>
                            <a:srgbClr val="000000"/>
                          </a:solidFill>
                          <a:effectLst/>
                          <a:latin typeface="Calibri" panose="020F0502020204030204" pitchFamily="34" charset="0"/>
                        </a:rPr>
                        <a:t>(Hawthorn Room)</a:t>
                      </a:r>
                      <a:endParaRPr lang="en-US"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Speaker 7 -</a:t>
                      </a:r>
                      <a:r>
                        <a:rPr lang="en-US" sz="1100" b="1" i="0" u="none" strike="noStrike">
                          <a:solidFill>
                            <a:srgbClr val="70AD47"/>
                          </a:solidFill>
                          <a:effectLst/>
                          <a:latin typeface="Calibri" panose="020F0502020204030204" pitchFamily="34" charset="0"/>
                        </a:rPr>
                        <a:t>TBC</a:t>
                      </a:r>
                      <a:r>
                        <a:rPr lang="en-US" sz="1100" b="0" i="0" u="none" strike="noStrike">
                          <a:solidFill>
                            <a:srgbClr val="000000"/>
                          </a:solidFill>
                          <a:effectLst/>
                          <a:latin typeface="Calibri" panose="020F0502020204030204" pitchFamily="34" charset="0"/>
                        </a:rPr>
                        <a:t> </a:t>
                      </a:r>
                      <a:r>
                        <a:rPr lang="en-US" sz="1100" b="1" i="0" u="none" strike="noStrike">
                          <a:solidFill>
                            <a:srgbClr val="70AD47"/>
                          </a:solidFill>
                          <a:effectLst/>
                          <a:latin typeface="Calibri" panose="020F0502020204030204" pitchFamily="34" charset="0"/>
                        </a:rPr>
                        <a:t> </a:t>
                      </a:r>
                      <a:r>
                        <a:rPr lang="en-US" sz="1100" b="1" i="0" u="none" strike="noStrike">
                          <a:solidFill>
                            <a:srgbClr val="000000"/>
                          </a:solidFill>
                          <a:effectLst/>
                          <a:latin typeface="Calibri" panose="020F0502020204030204" pitchFamily="34" charset="0"/>
                        </a:rPr>
                        <a:t>(Banks Room)</a:t>
                      </a:r>
                      <a:endParaRPr lang="en-US" sz="11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5647796"/>
                  </a:ext>
                </a:extLst>
              </a:tr>
              <a:tr h="230390">
                <a:tc vMerge="1">
                  <a:txBody>
                    <a:bodyPr/>
                    <a:lstStyle/>
                    <a:p>
                      <a:endParaRPr lang="en-AU"/>
                    </a:p>
                  </a:txBody>
                  <a:tcPr/>
                </a:tc>
                <a:tc>
                  <a:txBody>
                    <a:bodyPr/>
                    <a:lstStyle/>
                    <a:p>
                      <a:pPr algn="l" fontAlgn="b"/>
                      <a:r>
                        <a:rPr lang="en-AU" sz="1200" b="0" i="1" u="none" strike="noStrike">
                          <a:solidFill>
                            <a:srgbClr val="000000"/>
                          </a:solidFill>
                          <a:effectLst/>
                          <a:latin typeface="Calibri" panose="020F0502020204030204" pitchFamily="34" charset="0"/>
                        </a:rPr>
                        <a:t>2.10 - 2.15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200" b="0" i="1" u="none" strike="noStrike">
                          <a:solidFill>
                            <a:srgbClr val="000000"/>
                          </a:solidFill>
                          <a:effectLst/>
                          <a:latin typeface="Calibri" panose="020F0502020204030204" pitchFamily="34" charset="0"/>
                        </a:rPr>
                        <a:t>5 mins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n-AU" sz="1200" b="0" i="1" u="none" strike="noStrike" dirty="0">
                          <a:solidFill>
                            <a:srgbClr val="000000"/>
                          </a:solidFill>
                          <a:effectLst/>
                          <a:latin typeface="Calibri" panose="020F0502020204030204" pitchFamily="34" charset="0"/>
                        </a:rPr>
                        <a:t>Changeover time (5 mins)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3951380723"/>
                  </a:ext>
                </a:extLst>
              </a:tr>
              <a:tr h="422383">
                <a:tc vMerge="1">
                  <a:txBody>
                    <a:bodyPr/>
                    <a:lstStyle/>
                    <a:p>
                      <a:endParaRPr lang="en-AU"/>
                    </a:p>
                  </a:txBody>
                  <a:tcPr/>
                </a:tc>
                <a:tc>
                  <a:txBody>
                    <a:bodyPr/>
                    <a:lstStyle/>
                    <a:p>
                      <a:pPr algn="l" fontAlgn="b"/>
                      <a:r>
                        <a:rPr lang="en-AU" sz="1200" b="0" i="0" u="none" strike="noStrike">
                          <a:solidFill>
                            <a:srgbClr val="000000"/>
                          </a:solidFill>
                          <a:effectLst/>
                          <a:latin typeface="Calibri" panose="020F0502020204030204" pitchFamily="34" charset="0"/>
                        </a:rPr>
                        <a:t>2.15 - 2.55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200" b="0" i="0" u="none" strike="noStrike">
                          <a:solidFill>
                            <a:srgbClr val="000000"/>
                          </a:solidFill>
                          <a:effectLst/>
                          <a:latin typeface="Calibri" panose="020F0502020204030204" pitchFamily="34" charset="0"/>
                        </a:rPr>
                        <a:t>40 mins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Speaker 8 -</a:t>
                      </a:r>
                      <a:r>
                        <a:rPr lang="en-US" sz="1200" b="0" i="0" u="none" strike="noStrike">
                          <a:solidFill>
                            <a:srgbClr val="70AD47"/>
                          </a:solidFill>
                          <a:effectLst/>
                          <a:latin typeface="Calibri" panose="020F0502020204030204" pitchFamily="34" charset="0"/>
                        </a:rPr>
                        <a:t> </a:t>
                      </a:r>
                      <a:r>
                        <a:rPr lang="en-US" sz="1200" b="1" i="0" u="none" strike="noStrike">
                          <a:solidFill>
                            <a:srgbClr val="70AD47"/>
                          </a:solidFill>
                          <a:effectLst/>
                          <a:latin typeface="Calibri" panose="020F0502020204030204" pitchFamily="34" charset="0"/>
                        </a:rPr>
                        <a:t>TBC </a:t>
                      </a:r>
                      <a:r>
                        <a:rPr lang="en-US" sz="1200" b="1" i="0" u="none" strike="noStrike">
                          <a:solidFill>
                            <a:srgbClr val="000000"/>
                          </a:solidFill>
                          <a:effectLst/>
                          <a:latin typeface="Calibri" panose="020F0502020204030204" pitchFamily="34" charset="0"/>
                        </a:rPr>
                        <a:t>(B &amp; Y Room)</a:t>
                      </a:r>
                      <a:endParaRPr lang="en-US" sz="1200" b="0" i="0" u="none" strike="noStrike">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Speaker 9 - </a:t>
                      </a:r>
                      <a:r>
                        <a:rPr lang="en-US" sz="1200" b="1" i="0" u="none" strike="noStrike" dirty="0">
                          <a:solidFill>
                            <a:srgbClr val="00B050"/>
                          </a:solidFill>
                          <a:effectLst/>
                          <a:latin typeface="Calibri" panose="020F0502020204030204" pitchFamily="34" charset="0"/>
                        </a:rPr>
                        <a:t>TBC</a:t>
                      </a:r>
                      <a:r>
                        <a:rPr lang="en-US" sz="1200" b="0" i="0" u="none" strike="noStrike" dirty="0">
                          <a:solidFill>
                            <a:srgbClr val="000000"/>
                          </a:solidFill>
                          <a:effectLst/>
                          <a:latin typeface="Calibri" panose="020F0502020204030204" pitchFamily="34" charset="0"/>
                        </a:rPr>
                        <a:t> </a:t>
                      </a:r>
                      <a:r>
                        <a:rPr lang="en-US" sz="1200" b="1" i="0" u="none" strike="noStrike" dirty="0">
                          <a:solidFill>
                            <a:srgbClr val="000000"/>
                          </a:solidFill>
                          <a:effectLst/>
                          <a:latin typeface="Calibri" panose="020F0502020204030204" pitchFamily="34" charset="0"/>
                        </a:rPr>
                        <a:t>(Hawthorn Room)</a:t>
                      </a:r>
                      <a:endParaRPr lang="en-US"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Speaker 10 - </a:t>
                      </a:r>
                      <a:r>
                        <a:rPr lang="en-US" sz="1100" b="1" i="0" u="none" strike="noStrike">
                          <a:solidFill>
                            <a:srgbClr val="70AD47"/>
                          </a:solidFill>
                          <a:effectLst/>
                          <a:latin typeface="Calibri" panose="020F0502020204030204" pitchFamily="34" charset="0"/>
                        </a:rPr>
                        <a:t>TBC</a:t>
                      </a:r>
                      <a:r>
                        <a:rPr lang="en-US" sz="1100" b="0" i="0" u="none" strike="noStrike">
                          <a:solidFill>
                            <a:srgbClr val="000000"/>
                          </a:solidFill>
                          <a:effectLst/>
                          <a:latin typeface="Calibri" panose="020F0502020204030204" pitchFamily="34" charset="0"/>
                        </a:rPr>
                        <a:t> </a:t>
                      </a:r>
                      <a:r>
                        <a:rPr lang="en-US" sz="1100" b="1" i="0" u="none" strike="noStrike">
                          <a:solidFill>
                            <a:srgbClr val="000000"/>
                          </a:solidFill>
                          <a:effectLst/>
                          <a:latin typeface="Calibri" panose="020F0502020204030204" pitchFamily="34" charset="0"/>
                        </a:rPr>
                        <a:t>(Banks Room)</a:t>
                      </a:r>
                      <a:endParaRPr lang="en-US" sz="11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756404"/>
                  </a:ext>
                </a:extLst>
              </a:tr>
              <a:tr h="230390">
                <a:tc>
                  <a:txBody>
                    <a:bodyPr/>
                    <a:lstStyle/>
                    <a:p>
                      <a:pPr algn="l" fontAlgn="b"/>
                      <a:r>
                        <a:rPr lang="en-AU" sz="12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AU" sz="1200" b="1" i="1" u="none" strike="noStrike" dirty="0">
                          <a:solidFill>
                            <a:srgbClr val="C65911"/>
                          </a:solidFill>
                          <a:effectLst/>
                          <a:latin typeface="Calibri" panose="020F0502020204030204" pitchFamily="34" charset="0"/>
                        </a:rPr>
                        <a:t>2.55pm - 3.30pm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1200" b="0" i="0" u="none" strike="noStrike" cap="none" spc="0" baseline="0" dirty="0">
                          <a:solidFill>
                            <a:srgbClr val="000000"/>
                          </a:solidFill>
                          <a:effectLst/>
                          <a:uFillTx/>
                          <a:latin typeface="Calibri" panose="020F0502020204030204" pitchFamily="34" charset="0"/>
                          <a:ea typeface="+mn-ea"/>
                          <a:cs typeface="+mn-cs"/>
                          <a:sym typeface="Calibri"/>
                        </a:rPr>
                        <a:t>35</a:t>
                      </a:r>
                      <a:r>
                        <a:rPr lang="en-AU" sz="1200" b="1" i="1" u="none" strike="noStrike" dirty="0">
                          <a:solidFill>
                            <a:srgbClr val="4472C4"/>
                          </a:solidFill>
                          <a:effectLst/>
                          <a:latin typeface="Calibri" panose="020F0502020204030204" pitchFamily="34" charset="0"/>
                        </a:rPr>
                        <a:t> </a:t>
                      </a:r>
                      <a:r>
                        <a:rPr lang="en-AU" sz="1200" b="0" i="0" u="none" strike="noStrike" cap="none" spc="0" baseline="0" dirty="0">
                          <a:solidFill>
                            <a:srgbClr val="000000"/>
                          </a:solidFill>
                          <a:effectLst/>
                          <a:uFillTx/>
                          <a:latin typeface="Calibri" panose="020F0502020204030204" pitchFamily="34" charset="0"/>
                          <a:ea typeface="+mn-ea"/>
                          <a:cs typeface="+mn-cs"/>
                          <a:sym typeface="Calibri"/>
                        </a:rPr>
                        <a:t>mins</a:t>
                      </a:r>
                      <a:r>
                        <a:rPr lang="en-AU" sz="1200" b="1" i="1" u="none" strike="noStrike" dirty="0">
                          <a:solidFill>
                            <a:srgbClr val="4472C4"/>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gridSpan="3">
                  <a:txBody>
                    <a:bodyPr/>
                    <a:lstStyle/>
                    <a:p>
                      <a:pPr algn="ctr" fontAlgn="b"/>
                      <a:r>
                        <a:rPr lang="en-US" sz="1200" b="1" i="1" u="none" strike="noStrike" dirty="0">
                          <a:solidFill>
                            <a:srgbClr val="C65911"/>
                          </a:solidFill>
                          <a:effectLst/>
                          <a:latin typeface="Calibri" panose="020F0502020204030204" pitchFamily="34" charset="0"/>
                        </a:rPr>
                        <a:t>Afternoon Tea - Exhibition &amp; Poster Viewing (30mins)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468278157"/>
                  </a:ext>
                </a:extLst>
              </a:tr>
              <a:tr h="230390">
                <a:tc rowSpan="3">
                  <a:txBody>
                    <a:bodyPr/>
                    <a:lstStyle/>
                    <a:p>
                      <a:pPr algn="ctr" fontAlgn="ctr"/>
                      <a:r>
                        <a:rPr lang="en-AU" sz="1200" b="0" i="0" u="none" strike="noStrike">
                          <a:solidFill>
                            <a:srgbClr val="000000"/>
                          </a:solidFill>
                          <a:effectLst/>
                          <a:latin typeface="Calibri" panose="020F0502020204030204" pitchFamily="34" charset="0"/>
                        </a:rPr>
                        <a:t>Session 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200" b="0" i="0" u="none" strike="noStrike">
                          <a:solidFill>
                            <a:srgbClr val="000000"/>
                          </a:solidFill>
                          <a:effectLst/>
                          <a:latin typeface="Calibri" panose="020F0502020204030204" pitchFamily="34" charset="0"/>
                        </a:rPr>
                        <a:t>3.30 - 4.10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200" b="0" i="0" u="none" strike="noStrike">
                          <a:solidFill>
                            <a:srgbClr val="000000"/>
                          </a:solidFill>
                          <a:effectLst/>
                          <a:latin typeface="Calibri" panose="020F0502020204030204" pitchFamily="34" charset="0"/>
                        </a:rPr>
                        <a:t>40 mins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b"/>
                      <a:r>
                        <a:rPr lang="en-AU" sz="1200" b="0" i="0" u="none" strike="noStrike" dirty="0">
                          <a:solidFill>
                            <a:srgbClr val="000000"/>
                          </a:solidFill>
                          <a:effectLst/>
                          <a:latin typeface="Calibri" panose="020F0502020204030204" pitchFamily="34" charset="0"/>
                        </a:rPr>
                        <a:t>Speaker 12 - Keynote - </a:t>
                      </a:r>
                      <a:r>
                        <a:rPr lang="en-AU" sz="1200" b="1" i="0" u="none" strike="noStrike" dirty="0">
                          <a:solidFill>
                            <a:srgbClr val="70AD47"/>
                          </a:solidFill>
                          <a:effectLst/>
                          <a:latin typeface="Calibri" panose="020F0502020204030204" pitchFamily="34" charset="0"/>
                        </a:rPr>
                        <a:t>TBC</a:t>
                      </a:r>
                      <a:endParaRPr lang="en-AU"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2204736056"/>
                  </a:ext>
                </a:extLst>
              </a:tr>
              <a:tr h="230390">
                <a:tc vMerge="1">
                  <a:txBody>
                    <a:bodyPr/>
                    <a:lstStyle/>
                    <a:p>
                      <a:endParaRPr lang="en-AU"/>
                    </a:p>
                  </a:txBody>
                  <a:tcPr/>
                </a:tc>
                <a:tc>
                  <a:txBody>
                    <a:bodyPr/>
                    <a:lstStyle/>
                    <a:p>
                      <a:pPr algn="l" fontAlgn="b"/>
                      <a:r>
                        <a:rPr lang="en-AU" sz="1200" b="0" i="0" u="none" strike="noStrike">
                          <a:solidFill>
                            <a:srgbClr val="000000"/>
                          </a:solidFill>
                          <a:effectLst/>
                          <a:latin typeface="Calibri" panose="020F0502020204030204" pitchFamily="34" charset="0"/>
                        </a:rPr>
                        <a:t>4.10 - 4.50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200" b="0" i="0" u="none" strike="noStrike">
                          <a:solidFill>
                            <a:srgbClr val="000000"/>
                          </a:solidFill>
                          <a:effectLst/>
                          <a:latin typeface="Calibri" panose="020F0502020204030204" pitchFamily="34" charset="0"/>
                        </a:rPr>
                        <a:t>40 mins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b"/>
                      <a:r>
                        <a:rPr lang="en-AU" sz="1200" b="0" i="0" u="none" strike="noStrike" dirty="0">
                          <a:solidFill>
                            <a:srgbClr val="000000"/>
                          </a:solidFill>
                          <a:effectLst/>
                          <a:latin typeface="Calibri" panose="020F0502020204030204" pitchFamily="34" charset="0"/>
                        </a:rPr>
                        <a:t>Speaker 12 - Keynote - </a:t>
                      </a:r>
                      <a:r>
                        <a:rPr lang="en-AU" sz="1200" b="1" i="0" u="none" strike="noStrike" dirty="0">
                          <a:solidFill>
                            <a:srgbClr val="70AD47"/>
                          </a:solidFill>
                          <a:effectLst/>
                          <a:latin typeface="Calibri" panose="020F0502020204030204" pitchFamily="34" charset="0"/>
                        </a:rPr>
                        <a:t>TBC</a:t>
                      </a:r>
                      <a:endParaRPr lang="en-AU"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407122954"/>
                  </a:ext>
                </a:extLst>
              </a:tr>
              <a:tr h="230390">
                <a:tc vMerge="1">
                  <a:txBody>
                    <a:bodyPr/>
                    <a:lstStyle/>
                    <a:p>
                      <a:endParaRPr lang="en-AU"/>
                    </a:p>
                  </a:txBody>
                  <a:tcPr/>
                </a:tc>
                <a:tc>
                  <a:txBody>
                    <a:bodyPr/>
                    <a:lstStyle/>
                    <a:p>
                      <a:pPr algn="l" fontAlgn="b"/>
                      <a:r>
                        <a:rPr lang="en-AU" sz="1200" b="0" i="0" u="none" strike="noStrike">
                          <a:solidFill>
                            <a:srgbClr val="000000"/>
                          </a:solidFill>
                          <a:effectLst/>
                          <a:latin typeface="Calibri" panose="020F0502020204030204" pitchFamily="34" charset="0"/>
                        </a:rPr>
                        <a:t>4.50 - 5.00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200" b="0" i="0" u="none" strike="noStrike">
                          <a:solidFill>
                            <a:srgbClr val="000000"/>
                          </a:solidFill>
                          <a:effectLst/>
                          <a:latin typeface="Calibri" panose="020F0502020204030204" pitchFamily="34" charset="0"/>
                        </a:rPr>
                        <a:t>10 mins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1200" b="1" i="1" u="none" strike="noStrike" dirty="0">
                          <a:solidFill>
                            <a:srgbClr val="000000"/>
                          </a:solidFill>
                          <a:effectLst/>
                          <a:latin typeface="Calibri" panose="020F0502020204030204" pitchFamily="34" charset="0"/>
                        </a:rPr>
                        <a:t>Interactive Q&amp;A Panel - facilitated by MC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23260247"/>
                  </a:ext>
                </a:extLst>
              </a:tr>
            </a:tbl>
          </a:graphicData>
        </a:graphic>
      </p:graphicFrame>
    </p:spTree>
    <p:extLst>
      <p:ext uri="{BB962C8B-B14F-4D97-AF65-F5344CB8AC3E}">
        <p14:creationId xmlns:p14="http://schemas.microsoft.com/office/powerpoint/2010/main" val="141535685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D045EC-12C2-47C3-BEEF-B59D0E1433A0}"/>
              </a:ext>
            </a:extLst>
          </p:cNvPr>
          <p:cNvSpPr>
            <a:spLocks noGrp="1"/>
          </p:cNvSpPr>
          <p:nvPr>
            <p:ph type="body" sz="quarter" idx="10"/>
          </p:nvPr>
        </p:nvSpPr>
        <p:spPr>
          <a:xfrm>
            <a:off x="655783" y="1228725"/>
            <a:ext cx="9698182" cy="5248275"/>
          </a:xfrm>
        </p:spPr>
        <p:txBody>
          <a:bodyPr/>
          <a:lstStyle/>
          <a:p>
            <a:pPr marL="0" indent="0" algn="just">
              <a:buNone/>
            </a:pPr>
            <a:r>
              <a:rPr lang="en-AU" sz="1400" dirty="0">
                <a:solidFill>
                  <a:srgbClr val="FF0000"/>
                </a:solidFill>
                <a:latin typeface="+mj-lt"/>
              </a:rPr>
              <a:t>&lt;&lt;Enter venue location info, map, pic </a:t>
            </a:r>
            <a:r>
              <a:rPr lang="en-AU" sz="1400" dirty="0" err="1">
                <a:solidFill>
                  <a:srgbClr val="FF0000"/>
                </a:solidFill>
                <a:latin typeface="+mj-lt"/>
              </a:rPr>
              <a:t>etc</a:t>
            </a:r>
            <a:r>
              <a:rPr lang="en-AU" sz="1400" dirty="0">
                <a:solidFill>
                  <a:srgbClr val="FF0000"/>
                </a:solidFill>
                <a:latin typeface="+mj-lt"/>
              </a:rPr>
              <a:t>&gt;&gt;</a:t>
            </a:r>
          </a:p>
        </p:txBody>
      </p:sp>
      <p:sp>
        <p:nvSpPr>
          <p:cNvPr id="3" name="Text Placeholder 2">
            <a:extLst>
              <a:ext uri="{FF2B5EF4-FFF2-40B4-BE49-F238E27FC236}">
                <a16:creationId xmlns:a16="http://schemas.microsoft.com/office/drawing/2014/main" id="{41162072-33F3-4B8F-AE00-B7F7055013D3}"/>
              </a:ext>
            </a:extLst>
          </p:cNvPr>
          <p:cNvSpPr>
            <a:spLocks noGrp="1"/>
          </p:cNvSpPr>
          <p:nvPr>
            <p:ph type="body" sz="quarter" idx="11"/>
          </p:nvPr>
        </p:nvSpPr>
        <p:spPr>
          <a:xfrm>
            <a:off x="655782" y="447675"/>
            <a:ext cx="9827491" cy="514350"/>
          </a:xfrm>
        </p:spPr>
        <p:txBody>
          <a:bodyPr/>
          <a:lstStyle/>
          <a:p>
            <a:r>
              <a:rPr lang="en-AU" sz="3400" dirty="0"/>
              <a:t>The Venue: </a:t>
            </a:r>
            <a:r>
              <a:rPr lang="en-AU" sz="3400" dirty="0" err="1"/>
              <a:t>Amora</a:t>
            </a:r>
            <a:r>
              <a:rPr lang="en-AU" sz="3400" dirty="0"/>
              <a:t> </a:t>
            </a:r>
            <a:r>
              <a:rPr lang="en-AU" sz="3400" dirty="0" err="1"/>
              <a:t>Riverwalk</a:t>
            </a:r>
            <a:r>
              <a:rPr lang="en-AU" sz="3400" dirty="0"/>
              <a:t> Hotel, Richmond</a:t>
            </a:r>
          </a:p>
        </p:txBody>
      </p:sp>
      <p:pic>
        <p:nvPicPr>
          <p:cNvPr id="4" name="Picture 3"/>
          <p:cNvPicPr>
            <a:picLocks noChangeAspect="1"/>
          </p:cNvPicPr>
          <p:nvPr/>
        </p:nvPicPr>
        <p:blipFill>
          <a:blip r:embed="rId2"/>
          <a:stretch>
            <a:fillRect/>
          </a:stretch>
        </p:blipFill>
        <p:spPr>
          <a:xfrm>
            <a:off x="4820040" y="1107282"/>
            <a:ext cx="6208004" cy="4398168"/>
          </a:xfrm>
          <a:prstGeom prst="rect">
            <a:avLst/>
          </a:prstGeom>
        </p:spPr>
      </p:pic>
      <p:pic>
        <p:nvPicPr>
          <p:cNvPr id="5" name="Picture 4"/>
          <p:cNvPicPr>
            <a:picLocks noChangeAspect="1"/>
          </p:cNvPicPr>
          <p:nvPr/>
        </p:nvPicPr>
        <p:blipFill>
          <a:blip r:embed="rId3"/>
          <a:stretch>
            <a:fillRect/>
          </a:stretch>
        </p:blipFill>
        <p:spPr>
          <a:xfrm>
            <a:off x="663513" y="3736181"/>
            <a:ext cx="4044788" cy="2657686"/>
          </a:xfrm>
          <a:prstGeom prst="rect">
            <a:avLst/>
          </a:prstGeom>
        </p:spPr>
      </p:pic>
      <p:pic>
        <p:nvPicPr>
          <p:cNvPr id="6" name="Picture 5"/>
          <p:cNvPicPr>
            <a:picLocks noChangeAspect="1"/>
          </p:cNvPicPr>
          <p:nvPr/>
        </p:nvPicPr>
        <p:blipFill>
          <a:blip r:embed="rId4"/>
          <a:stretch>
            <a:fillRect/>
          </a:stretch>
        </p:blipFill>
        <p:spPr>
          <a:xfrm>
            <a:off x="655782" y="1107282"/>
            <a:ext cx="4052519" cy="2464593"/>
          </a:xfrm>
          <a:prstGeom prst="rect">
            <a:avLst/>
          </a:prstGeom>
        </p:spPr>
      </p:pic>
      <p:sp>
        <p:nvSpPr>
          <p:cNvPr id="8" name="Text Placeholder 1">
            <a:extLst>
              <a:ext uri="{FF2B5EF4-FFF2-40B4-BE49-F238E27FC236}">
                <a16:creationId xmlns:a16="http://schemas.microsoft.com/office/drawing/2014/main" id="{03D045EC-12C2-47C3-BEEF-B59D0E1433A0}"/>
              </a:ext>
            </a:extLst>
          </p:cNvPr>
          <p:cNvSpPr txBox="1">
            <a:spLocks/>
          </p:cNvSpPr>
          <p:nvPr/>
        </p:nvSpPr>
        <p:spPr>
          <a:xfrm>
            <a:off x="4820039" y="5505450"/>
            <a:ext cx="5663233" cy="1023673"/>
          </a:xfrm>
          <a:prstGeom prst="rect">
            <a:avLst/>
          </a:prstGeom>
        </p:spPr>
        <p:txBody>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marL="0" indent="0" hangingPunct="1">
              <a:lnSpc>
                <a:spcPct val="100000"/>
              </a:lnSpc>
              <a:spcBef>
                <a:spcPts val="0"/>
              </a:spcBef>
              <a:buFont typeface="Arial"/>
              <a:buNone/>
            </a:pPr>
            <a:r>
              <a:rPr lang="en-AU" sz="1600" b="1" dirty="0">
                <a:solidFill>
                  <a:schemeClr val="tx1"/>
                </a:solidFill>
                <a:latin typeface="+mj-lt"/>
              </a:rPr>
              <a:t>Amora Riverwalk Hotel</a:t>
            </a:r>
          </a:p>
          <a:p>
            <a:pPr marL="0" indent="0" hangingPunct="1">
              <a:lnSpc>
                <a:spcPct val="100000"/>
              </a:lnSpc>
              <a:spcBef>
                <a:spcPts val="0"/>
              </a:spcBef>
              <a:buFont typeface="Arial"/>
              <a:buNone/>
            </a:pPr>
            <a:r>
              <a:rPr lang="en-AU" sz="1600" dirty="0">
                <a:solidFill>
                  <a:schemeClr val="tx1"/>
                </a:solidFill>
                <a:latin typeface="+mj-lt"/>
              </a:rPr>
              <a:t>649 Bridge Road Richmond VIC 3121</a:t>
            </a:r>
          </a:p>
          <a:p>
            <a:pPr marL="0" indent="0" hangingPunct="1">
              <a:lnSpc>
                <a:spcPct val="100000"/>
              </a:lnSpc>
              <a:spcBef>
                <a:spcPts val="0"/>
              </a:spcBef>
              <a:buFont typeface="Arial"/>
              <a:buNone/>
            </a:pPr>
            <a:r>
              <a:rPr lang="en-AU" sz="1600" dirty="0">
                <a:solidFill>
                  <a:schemeClr val="tx1"/>
                </a:solidFill>
                <a:latin typeface="+mj-lt"/>
              </a:rPr>
              <a:t>P: +613 9246 1200 </a:t>
            </a:r>
          </a:p>
          <a:p>
            <a:pPr marL="0" indent="0" hangingPunct="1">
              <a:lnSpc>
                <a:spcPct val="100000"/>
              </a:lnSpc>
              <a:spcBef>
                <a:spcPts val="0"/>
              </a:spcBef>
              <a:buFont typeface="Arial"/>
              <a:buNone/>
            </a:pPr>
            <a:r>
              <a:rPr lang="en-AU" sz="1600" dirty="0">
                <a:solidFill>
                  <a:schemeClr val="tx1"/>
                </a:solidFill>
                <a:latin typeface="+mj-lt"/>
              </a:rPr>
              <a:t>W:  www.amorahotels.com/amora-hotel-riverwalk-Melbourne</a:t>
            </a:r>
          </a:p>
        </p:txBody>
      </p:sp>
    </p:spTree>
    <p:extLst>
      <p:ext uri="{BB962C8B-B14F-4D97-AF65-F5344CB8AC3E}">
        <p14:creationId xmlns:p14="http://schemas.microsoft.com/office/powerpoint/2010/main" val="3945309085"/>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605145f-4629-439d-9018-0bc62a9d0916">
      <Terms xmlns="http://schemas.microsoft.com/office/infopath/2007/PartnerControls"/>
    </lcf76f155ced4ddcb4097134ff3c332f>
    <TaxCatchAll xmlns="4b5dfadd-fbde-4c00-aa99-63203ec254e7" xsi:nil="true"/>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E86C53A2A333D40B1285770ECBFFE48" ma:contentTypeVersion="20" ma:contentTypeDescription="Create a new document." ma:contentTypeScope="" ma:versionID="20c4708e1a406424ae85244760485630">
  <xsd:schema xmlns:xsd="http://www.w3.org/2001/XMLSchema" xmlns:xs="http://www.w3.org/2001/XMLSchema" xmlns:p="http://schemas.microsoft.com/office/2006/metadata/properties" xmlns:ns1="http://schemas.microsoft.com/sharepoint/v3" xmlns:ns2="1605145f-4629-439d-9018-0bc62a9d0916" xmlns:ns3="4b5dfadd-fbde-4c00-aa99-63203ec254e7" targetNamespace="http://schemas.microsoft.com/office/2006/metadata/properties" ma:root="true" ma:fieldsID="596e5cedd6d30701dee1acf0ad971d39" ns1:_="" ns2:_="" ns3:_="">
    <xsd:import namespace="http://schemas.microsoft.com/sharepoint/v3"/>
    <xsd:import namespace="1605145f-4629-439d-9018-0bc62a9d0916"/>
    <xsd:import namespace="4b5dfadd-fbde-4c00-aa99-63203ec254e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Unified Compliance Policy Properties" ma:hidden="true" ma:internalName="_ip_UnifiedCompliancePolicyProperties">
      <xsd:simpleType>
        <xsd:restriction base="dms:Note"/>
      </xsd:simpleType>
    </xsd:element>
    <xsd:element name="_ip_UnifiedCompliancePolicyUIAction" ma:index="2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05145f-4629-439d-9018-0bc62a9d09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d297fed-e7a1-4565-81e8-0b489d4dc64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5dfadd-fbde-4c00-aa99-63203ec254e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6d99573-6164-4bcc-bb38-e5341e7f7637}" ma:internalName="TaxCatchAll" ma:showField="CatchAllData" ma:web="4b5dfadd-fbde-4c00-aa99-63203ec254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9B8157-C61F-455E-8DF2-C40A882C6AF0}">
  <ds:schemaRefs>
    <ds:schemaRef ds:uri="http://schemas.microsoft.com/sharepoint/v3/contenttype/forms"/>
  </ds:schemaRefs>
</ds:datastoreItem>
</file>

<file path=customXml/itemProps2.xml><?xml version="1.0" encoding="utf-8"?>
<ds:datastoreItem xmlns:ds="http://schemas.openxmlformats.org/officeDocument/2006/customXml" ds:itemID="{1D586C0D-6DE3-4289-A327-F67E9D2A06EF}">
  <ds:schemaRefs>
    <ds:schemaRef ds:uri="http://purl.org/dc/term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1605145f-4629-439d-9018-0bc62a9d0916"/>
    <ds:schemaRef ds:uri="http://schemas.openxmlformats.org/package/2006/metadata/core-properties"/>
    <ds:schemaRef ds:uri="4b5dfadd-fbde-4c00-aa99-63203ec254e7"/>
    <ds:schemaRef ds:uri="http://www.w3.org/XML/1998/namespace"/>
    <ds:schemaRef ds:uri="http://schemas.microsoft.com/sharepoint/v3"/>
  </ds:schemaRefs>
</ds:datastoreItem>
</file>

<file path=customXml/itemProps3.xml><?xml version="1.0" encoding="utf-8"?>
<ds:datastoreItem xmlns:ds="http://schemas.openxmlformats.org/officeDocument/2006/customXml" ds:itemID="{4AC12DEC-AB68-441C-8EB8-C507C34E67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605145f-4629-439d-9018-0bc62a9d0916"/>
    <ds:schemaRef ds:uri="4b5dfadd-fbde-4c00-aa99-63203ec254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54956</TotalTime>
  <Words>2020</Words>
  <Application>Microsoft Office PowerPoint</Application>
  <PresentationFormat>Widescreen</PresentationFormat>
  <Paragraphs>255</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Tanya Reardon</dc:creator>
  <cp:lastModifiedBy>Tanya Reardon</cp:lastModifiedBy>
  <cp:revision>353</cp:revision>
  <cp:lastPrinted>2021-06-17T07:29:15Z</cp:lastPrinted>
  <dcterms:modified xsi:type="dcterms:W3CDTF">2025-05-08T06:32:41Z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0x0101001E86C53A2A333D40B1285770ECBFFE48</vt:lpwstr>
  </property>
  <property fmtid="{D5CDD505-2E9C-101B-9397-08002B2CF9AE}" pid="3" name="MediaServiceImageTags">
    <vt:lpwstr/>
  </property>
</Properties>
</file>